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44"/>
  </p:notesMasterIdLst>
  <p:sldIdLst>
    <p:sldId id="613" r:id="rId5"/>
    <p:sldId id="1099" r:id="rId6"/>
    <p:sldId id="5928" r:id="rId7"/>
    <p:sldId id="5923" r:id="rId8"/>
    <p:sldId id="5906" r:id="rId9"/>
    <p:sldId id="1157" r:id="rId10"/>
    <p:sldId id="1139" r:id="rId11"/>
    <p:sldId id="5910" r:id="rId12"/>
    <p:sldId id="5911" r:id="rId13"/>
    <p:sldId id="5929" r:id="rId14"/>
    <p:sldId id="5930" r:id="rId15"/>
    <p:sldId id="5932" r:id="rId16"/>
    <p:sldId id="5933" r:id="rId17"/>
    <p:sldId id="5934" r:id="rId18"/>
    <p:sldId id="5888" r:id="rId19"/>
    <p:sldId id="5889" r:id="rId20"/>
    <p:sldId id="5891" r:id="rId21"/>
    <p:sldId id="5892" r:id="rId22"/>
    <p:sldId id="5893" r:id="rId23"/>
    <p:sldId id="5890" r:id="rId24"/>
    <p:sldId id="5894" r:id="rId25"/>
    <p:sldId id="5895" r:id="rId26"/>
    <p:sldId id="1140" r:id="rId27"/>
    <p:sldId id="1148" r:id="rId28"/>
    <p:sldId id="5927" r:id="rId29"/>
    <p:sldId id="1158" r:id="rId30"/>
    <p:sldId id="1144" r:id="rId31"/>
    <p:sldId id="5876" r:id="rId32"/>
    <p:sldId id="5881" r:id="rId33"/>
    <p:sldId id="5882" r:id="rId34"/>
    <p:sldId id="5883" r:id="rId35"/>
    <p:sldId id="5901" r:id="rId36"/>
    <p:sldId id="1135" r:id="rId37"/>
    <p:sldId id="5885" r:id="rId38"/>
    <p:sldId id="1130" r:id="rId39"/>
    <p:sldId id="5886" r:id="rId40"/>
    <p:sldId id="5887" r:id="rId41"/>
    <p:sldId id="1133" r:id="rId42"/>
    <p:sldId id="5905" r:id="rId43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49817"/>
    <a:srgbClr val="7F7F7F"/>
    <a:srgbClr val="696A6A"/>
    <a:srgbClr val="6E7578"/>
    <a:srgbClr val="7C7D7E"/>
    <a:srgbClr val="6D7478"/>
    <a:srgbClr val="414141"/>
    <a:srgbClr val="2F2F2F"/>
    <a:srgbClr val="AFABA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3E308C-1FC1-428E-9C60-4DB80EEC55C8}" v="3" dt="2020-06-24T21:12:16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5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22" y="11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-32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of Ermis" userId="283d5057-ab97-4b1a-8315-4c2a07eb2060" providerId="ADAL" clId="{7A3E308C-1FC1-428E-9C60-4DB80EEC55C8}"/>
    <pc:docChg chg="undo custSel addSld delSld modSld sldOrd">
      <pc:chgData name="Olof Ermis" userId="283d5057-ab97-4b1a-8315-4c2a07eb2060" providerId="ADAL" clId="{7A3E308C-1FC1-428E-9C60-4DB80EEC55C8}" dt="2020-06-24T21:12:40.554" v="13" actId="1076"/>
      <pc:docMkLst>
        <pc:docMk/>
      </pc:docMkLst>
      <pc:sldChg chg="del">
        <pc:chgData name="Olof Ermis" userId="283d5057-ab97-4b1a-8315-4c2a07eb2060" providerId="ADAL" clId="{7A3E308C-1FC1-428E-9C60-4DB80EEC55C8}" dt="2020-06-24T20:48:11.786" v="6" actId="47"/>
        <pc:sldMkLst>
          <pc:docMk/>
          <pc:sldMk cId="3300279912" sldId="1156"/>
        </pc:sldMkLst>
      </pc:sldChg>
      <pc:sldChg chg="ord">
        <pc:chgData name="Olof Ermis" userId="283d5057-ab97-4b1a-8315-4c2a07eb2060" providerId="ADAL" clId="{7A3E308C-1FC1-428E-9C60-4DB80EEC55C8}" dt="2020-06-24T20:47:51.193" v="3"/>
        <pc:sldMkLst>
          <pc:docMk/>
          <pc:sldMk cId="687006" sldId="1158"/>
        </pc:sldMkLst>
      </pc:sldChg>
      <pc:sldChg chg="modSp mod">
        <pc:chgData name="Olof Ermis" userId="283d5057-ab97-4b1a-8315-4c2a07eb2060" providerId="ADAL" clId="{7A3E308C-1FC1-428E-9C60-4DB80EEC55C8}" dt="2020-06-24T21:12:40.554" v="13" actId="1076"/>
        <pc:sldMkLst>
          <pc:docMk/>
          <pc:sldMk cId="3674295836" sldId="5876"/>
        </pc:sldMkLst>
        <pc:spChg chg="mod">
          <ac:chgData name="Olof Ermis" userId="283d5057-ab97-4b1a-8315-4c2a07eb2060" providerId="ADAL" clId="{7A3E308C-1FC1-428E-9C60-4DB80EEC55C8}" dt="2020-06-24T21:12:40.554" v="13" actId="1076"/>
          <ac:spMkLst>
            <pc:docMk/>
            <pc:sldMk cId="3674295836" sldId="5876"/>
            <ac:spMk id="2" creationId="{EE0A9BD2-F48A-4AA0-B8FE-87EB61E4D8C5}"/>
          </ac:spMkLst>
        </pc:spChg>
        <pc:picChg chg="mod">
          <ac:chgData name="Olof Ermis" userId="283d5057-ab97-4b1a-8315-4c2a07eb2060" providerId="ADAL" clId="{7A3E308C-1FC1-428E-9C60-4DB80EEC55C8}" dt="2020-06-24T21:12:25.542" v="12" actId="1076"/>
          <ac:picMkLst>
            <pc:docMk/>
            <pc:sldMk cId="3674295836" sldId="5876"/>
            <ac:picMk id="6" creationId="{B0E88AF7-46F0-47A1-96B2-FE08AD746CB1}"/>
          </ac:picMkLst>
        </pc:picChg>
      </pc:sldChg>
      <pc:sldChg chg="add del">
        <pc:chgData name="Olof Ermis" userId="283d5057-ab97-4b1a-8315-4c2a07eb2060" providerId="ADAL" clId="{7A3E308C-1FC1-428E-9C60-4DB80EEC55C8}" dt="2020-06-24T20:48:21.010" v="9" actId="47"/>
        <pc:sldMkLst>
          <pc:docMk/>
          <pc:sldMk cId="520646368" sldId="5883"/>
        </pc:sldMkLst>
      </pc:sldChg>
      <pc:sldChg chg="del">
        <pc:chgData name="Olof Ermis" userId="283d5057-ab97-4b1a-8315-4c2a07eb2060" providerId="ADAL" clId="{7A3E308C-1FC1-428E-9C60-4DB80EEC55C8}" dt="2020-06-24T20:48:16.358" v="7" actId="47"/>
        <pc:sldMkLst>
          <pc:docMk/>
          <pc:sldMk cId="2252574668" sldId="5884"/>
        </pc:sldMkLst>
      </pc:sldChg>
      <pc:sldChg chg="del">
        <pc:chgData name="Olof Ermis" userId="283d5057-ab97-4b1a-8315-4c2a07eb2060" providerId="ADAL" clId="{7A3E308C-1FC1-428E-9C60-4DB80EEC55C8}" dt="2020-06-24T20:48:05.434" v="5" actId="47"/>
        <pc:sldMkLst>
          <pc:docMk/>
          <pc:sldMk cId="897176287" sldId="5900"/>
        </pc:sldMkLst>
      </pc:sldChg>
      <pc:sldChg chg="delSp mod">
        <pc:chgData name="Olof Ermis" userId="283d5057-ab97-4b1a-8315-4c2a07eb2060" providerId="ADAL" clId="{7A3E308C-1FC1-428E-9C60-4DB80EEC55C8}" dt="2020-06-24T21:12:18.365" v="11" actId="478"/>
        <pc:sldMkLst>
          <pc:docMk/>
          <pc:sldMk cId="1580375196" sldId="5901"/>
        </pc:sldMkLst>
        <pc:spChg chg="del">
          <ac:chgData name="Olof Ermis" userId="283d5057-ab97-4b1a-8315-4c2a07eb2060" providerId="ADAL" clId="{7A3E308C-1FC1-428E-9C60-4DB80EEC55C8}" dt="2020-06-24T21:12:18.365" v="11" actId="478"/>
          <ac:spMkLst>
            <pc:docMk/>
            <pc:sldMk cId="1580375196" sldId="5901"/>
            <ac:spMk id="7" creationId="{78E20A03-B2C4-4F1E-BB03-6EBED15AD374}"/>
          </ac:spMkLst>
        </pc:spChg>
        <pc:picChg chg="del">
          <ac:chgData name="Olof Ermis" userId="283d5057-ab97-4b1a-8315-4c2a07eb2060" providerId="ADAL" clId="{7A3E308C-1FC1-428E-9C60-4DB80EEC55C8}" dt="2020-06-24T21:12:16.110" v="10" actId="478"/>
          <ac:picMkLst>
            <pc:docMk/>
            <pc:sldMk cId="1580375196" sldId="5901"/>
            <ac:picMk id="9" creationId="{42176DAD-8997-4EC0-8BC6-98A681E33586}"/>
          </ac:picMkLst>
        </pc:picChg>
      </pc:sldChg>
      <pc:sldChg chg="del">
        <pc:chgData name="Olof Ermis" userId="283d5057-ab97-4b1a-8315-4c2a07eb2060" providerId="ADAL" clId="{7A3E308C-1FC1-428E-9C60-4DB80EEC55C8}" dt="2020-06-24T20:47:36.033" v="1" actId="47"/>
        <pc:sldMkLst>
          <pc:docMk/>
          <pc:sldMk cId="1724643584" sldId="5903"/>
        </pc:sldMkLst>
      </pc:sldChg>
      <pc:sldChg chg="del">
        <pc:chgData name="Olof Ermis" userId="283d5057-ab97-4b1a-8315-4c2a07eb2060" providerId="ADAL" clId="{7A3E308C-1FC1-428E-9C60-4DB80EEC55C8}" dt="2020-06-24T20:47:24.024" v="0" actId="47"/>
        <pc:sldMkLst>
          <pc:docMk/>
          <pc:sldMk cId="1737953352" sldId="5907"/>
        </pc:sldMkLst>
      </pc:sldChg>
      <pc:sldChg chg="del">
        <pc:chgData name="Olof Ermis" userId="283d5057-ab97-4b1a-8315-4c2a07eb2060" providerId="ADAL" clId="{7A3E308C-1FC1-428E-9C60-4DB80EEC55C8}" dt="2020-06-24T20:47:56.185" v="4" actId="47"/>
        <pc:sldMkLst>
          <pc:docMk/>
          <pc:sldMk cId="824762955" sldId="5912"/>
        </pc:sldMkLst>
      </pc:sldChg>
      <pc:sldChg chg="del">
        <pc:chgData name="Olof Ermis" userId="283d5057-ab97-4b1a-8315-4c2a07eb2060" providerId="ADAL" clId="{7A3E308C-1FC1-428E-9C60-4DB80EEC55C8}" dt="2020-06-24T20:47:56.185" v="4" actId="47"/>
        <pc:sldMkLst>
          <pc:docMk/>
          <pc:sldMk cId="3483787442" sldId="5920"/>
        </pc:sldMkLst>
      </pc:sldChg>
      <pc:sldChg chg="del">
        <pc:chgData name="Olof Ermis" userId="283d5057-ab97-4b1a-8315-4c2a07eb2060" providerId="ADAL" clId="{7A3E308C-1FC1-428E-9C60-4DB80EEC55C8}" dt="2020-06-24T20:47:56.185" v="4" actId="47"/>
        <pc:sldMkLst>
          <pc:docMk/>
          <pc:sldMk cId="3347785068" sldId="59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A3472B6-3232-4477-938B-2B699EDDF9B2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FE5B436-5DD5-4C46-9E75-4EA4302C1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5B436-5DD5-4C46-9E75-4EA4302C10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7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2775588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533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140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7457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1567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41324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67285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63505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14798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30" y="325821"/>
            <a:ext cx="11260794" cy="63318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30" y="1315844"/>
            <a:ext cx="11260794" cy="5096107"/>
          </a:xfrm>
        </p:spPr>
        <p:txBody>
          <a:bodyPr anchor="t" anchorCtr="0"/>
          <a:lstStyle>
            <a:lvl1pPr>
              <a:defRPr cap="none" baseline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defRPr>
            </a:lvl1pPr>
            <a:lvl2pPr>
              <a:defRPr cap="none" baseline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defRPr>
            </a:lvl2pPr>
            <a:lvl3pPr>
              <a:defRPr cap="none" baseline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defRPr>
            </a:lvl3pPr>
            <a:lvl4pPr>
              <a:defRPr cap="none" baseline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defRPr>
            </a:lvl4pPr>
            <a:lvl5pPr>
              <a:defRPr cap="none" baseline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869049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950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8472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42843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5653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256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0476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</p:spPr>
        <p:txBody>
          <a:bodyPr/>
          <a:lstStyle/>
          <a:p>
            <a:fld id="{333959C3-FBBB-44A7-98F6-D2A13B2CDD30}" type="datetime1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PROJECT UNIVERSAL HOME – EXECUTIVE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3302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4662" y="381000"/>
            <a:ext cx="11272837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1479551"/>
            <a:ext cx="11272836" cy="46926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74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2.jpeg"/><Relationship Id="rId7" Type="http://schemas.openxmlformats.org/officeDocument/2006/relationships/image" Target="../media/image38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56.png"/><Relationship Id="rId5" Type="http://schemas.openxmlformats.org/officeDocument/2006/relationships/image" Target="../media/image35.png"/><Relationship Id="rId10" Type="http://schemas.openxmlformats.org/officeDocument/2006/relationships/image" Target="../media/image55.png"/><Relationship Id="rId4" Type="http://schemas.openxmlformats.org/officeDocument/2006/relationships/image" Target="../media/image53.jpe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3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emf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8.png"/><Relationship Id="rId7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8.png"/><Relationship Id="rId7" Type="http://schemas.openxmlformats.org/officeDocument/2006/relationships/image" Target="../media/image34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emf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emf"/><Relationship Id="rId7" Type="http://schemas.openxmlformats.org/officeDocument/2006/relationships/image" Target="../media/image3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97.jpeg"/><Relationship Id="rId5" Type="http://schemas.openxmlformats.org/officeDocument/2006/relationships/image" Target="../media/image101.png"/><Relationship Id="rId10" Type="http://schemas.openxmlformats.org/officeDocument/2006/relationships/image" Target="../media/image105.jpe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emf"/><Relationship Id="rId7" Type="http://schemas.openxmlformats.org/officeDocument/2006/relationships/image" Target="../media/image35.png"/><Relationship Id="rId12" Type="http://schemas.openxmlformats.org/officeDocument/2006/relationships/image" Target="../media/image97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8.png"/><Relationship Id="rId7" Type="http://schemas.openxmlformats.org/officeDocument/2006/relationships/image" Target="../media/image35.png"/><Relationship Id="rId12" Type="http://schemas.openxmlformats.org/officeDocument/2006/relationships/image" Target="../media/image11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0.jpeg"/><Relationship Id="rId5" Type="http://schemas.openxmlformats.org/officeDocument/2006/relationships/image" Target="../media/image100.png"/><Relationship Id="rId10" Type="http://schemas.openxmlformats.org/officeDocument/2006/relationships/image" Target="../media/image97.jpeg"/><Relationship Id="rId4" Type="http://schemas.openxmlformats.org/officeDocument/2006/relationships/image" Target="../media/image99.emf"/><Relationship Id="rId9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emf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4.png"/><Relationship Id="rId7" Type="http://schemas.openxmlformats.org/officeDocument/2006/relationships/image" Target="../media/image37.emf"/><Relationship Id="rId12" Type="http://schemas.openxmlformats.org/officeDocument/2006/relationships/image" Target="../media/image44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3AC13F-8568-448D-B4BF-AE4DDF69F45C}"/>
              </a:ext>
            </a:extLst>
          </p:cNvPr>
          <p:cNvSpPr/>
          <p:nvPr/>
        </p:nvSpPr>
        <p:spPr>
          <a:xfrm>
            <a:off x="0" y="-149216"/>
            <a:ext cx="12407900" cy="7273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8C688-90EC-4017-86FB-B9F55DC8C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0837" y="-2402687"/>
            <a:ext cx="16987702" cy="11301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EE479E-D29B-4081-8F3B-E153F1A99C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47" y="1703592"/>
            <a:ext cx="3284405" cy="26489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D960EA-06E0-408E-9617-202A9AA06893}"/>
              </a:ext>
            </a:extLst>
          </p:cNvPr>
          <p:cNvSpPr/>
          <p:nvPr/>
        </p:nvSpPr>
        <p:spPr>
          <a:xfrm>
            <a:off x="3776798" y="5083500"/>
            <a:ext cx="485429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2000" spc="300" dirty="0">
                <a:solidFill>
                  <a:schemeClr val="bg1"/>
                </a:solidFill>
              </a:rPr>
              <a:t>INTELLIGENT </a:t>
            </a:r>
          </a:p>
          <a:p>
            <a:pPr algn="ctr"/>
            <a:r>
              <a:rPr lang="en-GB" sz="2000" spc="300" dirty="0">
                <a:solidFill>
                  <a:schemeClr val="bg1"/>
                </a:solidFill>
              </a:rPr>
              <a:t>WORKSPACE</a:t>
            </a:r>
            <a:endParaRPr lang="en-GB" sz="2400" spc="3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0977D5-8998-4F52-AECD-1295765E1C57}"/>
              </a:ext>
            </a:extLst>
          </p:cNvPr>
          <p:cNvCxnSpPr>
            <a:cxnSpLocks/>
          </p:cNvCxnSpPr>
          <p:nvPr/>
        </p:nvCxnSpPr>
        <p:spPr>
          <a:xfrm>
            <a:off x="4895460" y="4763560"/>
            <a:ext cx="261697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44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, computer, desk&#10;&#10;Description automatically generated">
            <a:extLst>
              <a:ext uri="{FF2B5EF4-FFF2-40B4-BE49-F238E27FC236}">
                <a16:creationId xmlns:a16="http://schemas.microsoft.com/office/drawing/2014/main" id="{2BE94CED-B8A9-449B-98E6-A9A3D802DA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8" y="-312642"/>
            <a:ext cx="12393576" cy="8262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541048-EB23-4B46-A696-5A4A17460E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91" y="5375275"/>
            <a:ext cx="1298402" cy="10472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DB5CC9-BBC1-4033-9711-242F903AE752}"/>
              </a:ext>
            </a:extLst>
          </p:cNvPr>
          <p:cNvSpPr/>
          <p:nvPr/>
        </p:nvSpPr>
        <p:spPr>
          <a:xfrm>
            <a:off x="-143548" y="1674486"/>
            <a:ext cx="12511314" cy="84289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9761D-23DE-474F-84D5-E734AFA80A5F}"/>
              </a:ext>
            </a:extLst>
          </p:cNvPr>
          <p:cNvSpPr txBox="1"/>
          <p:nvPr/>
        </p:nvSpPr>
        <p:spPr>
          <a:xfrm>
            <a:off x="483476" y="1698172"/>
            <a:ext cx="11744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OCHNO FÖR SKRIVBORDET</a:t>
            </a:r>
            <a:endParaRPr lang="en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4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CA58-6FE8-4EE0-9E58-A1069CCF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OCHNO POWER DESKTOP</a:t>
            </a:r>
            <a:endParaRPr lang="en-SE" dirty="0"/>
          </a:p>
        </p:txBody>
      </p:sp>
      <p:pic>
        <p:nvPicPr>
          <p:cNvPr id="7" name="Picture 6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095B2748-E5D4-4F08-96B1-23AE1C9023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1" y="642413"/>
            <a:ext cx="5501640" cy="36677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4AF65A-8A31-42D4-846E-B21B64AB7BA8}"/>
              </a:ext>
            </a:extLst>
          </p:cNvPr>
          <p:cNvSpPr/>
          <p:nvPr/>
        </p:nvSpPr>
        <p:spPr>
          <a:xfrm>
            <a:off x="327661" y="3759346"/>
            <a:ext cx="618929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8172B8-7E32-4CB1-AC01-61A21EC7AB9A}"/>
              </a:ext>
            </a:extLst>
          </p:cNvPr>
          <p:cNvSpPr txBox="1">
            <a:spLocks/>
          </p:cNvSpPr>
          <p:nvPr/>
        </p:nvSpPr>
        <p:spPr>
          <a:xfrm>
            <a:off x="816208" y="4363345"/>
            <a:ext cx="10435991" cy="21783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GB" dirty="0"/>
              <a:t>4 </a:t>
            </a:r>
            <a:r>
              <a:rPr lang="en-GB" dirty="0" err="1"/>
              <a:t>smarta</a:t>
            </a:r>
            <a:r>
              <a:rPr lang="en-GB" dirty="0"/>
              <a:t> USB-C </a:t>
            </a:r>
            <a:r>
              <a:rPr lang="en-GB" dirty="0" err="1"/>
              <a:t>uttag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användas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dockning</a:t>
            </a:r>
            <a:r>
              <a:rPr lang="en-GB" dirty="0"/>
              <a:t>, </a:t>
            </a:r>
            <a:r>
              <a:rPr lang="en-GB" dirty="0" err="1"/>
              <a:t>laddning</a:t>
            </a:r>
            <a:r>
              <a:rPr lang="en-GB" dirty="0"/>
              <a:t>, </a:t>
            </a:r>
            <a:r>
              <a:rPr lang="en-GB" dirty="0" err="1"/>
              <a:t>sensorer</a:t>
            </a:r>
            <a:r>
              <a:rPr lang="en-GB" dirty="0"/>
              <a:t> och </a:t>
            </a:r>
            <a:r>
              <a:rPr lang="en-GB" dirty="0" err="1"/>
              <a:t>strömförsörjning</a:t>
            </a:r>
            <a:r>
              <a:rPr lang="en-GB" dirty="0"/>
              <a:t> till </a:t>
            </a:r>
            <a:r>
              <a:rPr lang="en-GB" dirty="0" err="1"/>
              <a:t>allt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skrivbordet</a:t>
            </a:r>
            <a:r>
              <a:rPr lang="en-GB" dirty="0"/>
              <a:t>.</a:t>
            </a:r>
          </a:p>
          <a:p>
            <a:pPr marL="0" indent="0">
              <a:lnSpc>
                <a:spcPct val="160000"/>
              </a:lnSpc>
              <a:buFont typeface="Arial"/>
              <a:buNone/>
            </a:pPr>
            <a:r>
              <a:rPr lang="en-GB" dirty="0" err="1"/>
              <a:t>Stöd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dubbla</a:t>
            </a:r>
            <a:r>
              <a:rPr lang="en-GB" dirty="0"/>
              <a:t> </a:t>
            </a:r>
            <a:r>
              <a:rPr lang="en-GB" dirty="0" err="1"/>
              <a:t>skärmar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normalkonfiguration</a:t>
            </a:r>
            <a:r>
              <a:rPr lang="en-GB" dirty="0"/>
              <a:t>. </a:t>
            </a:r>
            <a:r>
              <a:rPr lang="en-GB" dirty="0" err="1"/>
              <a:t>Stöd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upp</a:t>
            </a:r>
            <a:r>
              <a:rPr lang="en-GB" dirty="0"/>
              <a:t> till 4 </a:t>
            </a:r>
            <a:r>
              <a:rPr lang="en-GB" dirty="0" err="1"/>
              <a:t>skärmar</a:t>
            </a:r>
            <a:r>
              <a:rPr lang="en-GB" dirty="0"/>
              <a:t> med extra </a:t>
            </a:r>
            <a:r>
              <a:rPr lang="en-GB" dirty="0" err="1"/>
              <a:t>tillbehör</a:t>
            </a:r>
            <a:r>
              <a:rPr lang="en-GB" dirty="0"/>
              <a:t>.</a:t>
            </a:r>
          </a:p>
        </p:txBody>
      </p:sp>
      <p:pic>
        <p:nvPicPr>
          <p:cNvPr id="32" name="Content Placeholder 4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A2A1BCD9-DAB7-4E20-9F5B-162DD5B17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34" y="1624060"/>
            <a:ext cx="4715916" cy="2581179"/>
          </a:xfrm>
        </p:spPr>
      </p:pic>
    </p:spTree>
    <p:extLst>
      <p:ext uri="{BB962C8B-B14F-4D97-AF65-F5344CB8AC3E}">
        <p14:creationId xmlns:p14="http://schemas.microsoft.com/office/powerpoint/2010/main" val="229002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CA58-6FE8-4EE0-9E58-A1069CCF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OCHNO POWER DESKTOP</a:t>
            </a:r>
            <a:endParaRPr lang="en-SE" dirty="0"/>
          </a:p>
        </p:txBody>
      </p:sp>
      <p:pic>
        <p:nvPicPr>
          <p:cNvPr id="5" name="Content Placeholder 4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FD9D1398-CF86-4575-B359-08C673050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34" y="1624060"/>
            <a:ext cx="4715916" cy="2581179"/>
          </a:xfrm>
        </p:spPr>
      </p:pic>
      <p:pic>
        <p:nvPicPr>
          <p:cNvPr id="7" name="Picture 6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095B2748-E5D4-4F08-96B1-23AE1C9023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1" y="642413"/>
            <a:ext cx="5501640" cy="36677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4AF65A-8A31-42D4-846E-B21B64AB7BA8}"/>
              </a:ext>
            </a:extLst>
          </p:cNvPr>
          <p:cNvSpPr/>
          <p:nvPr/>
        </p:nvSpPr>
        <p:spPr>
          <a:xfrm>
            <a:off x="327661" y="3759346"/>
            <a:ext cx="618929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8172B8-7E32-4CB1-AC01-61A21EC7AB9A}"/>
              </a:ext>
            </a:extLst>
          </p:cNvPr>
          <p:cNvSpPr txBox="1">
            <a:spLocks/>
          </p:cNvSpPr>
          <p:nvPr/>
        </p:nvSpPr>
        <p:spPr>
          <a:xfrm>
            <a:off x="828483" y="4633175"/>
            <a:ext cx="10633267" cy="15824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/>
              <a:buNone/>
            </a:pPr>
            <a:r>
              <a:rPr lang="en-GB" dirty="0" err="1"/>
              <a:t>Tjänsten</a:t>
            </a:r>
            <a:r>
              <a:rPr lang="en-GB" dirty="0"/>
              <a:t> Ochno Operated </a:t>
            </a:r>
            <a:r>
              <a:rPr lang="en-GB" dirty="0" err="1"/>
              <a:t>optimerar</a:t>
            </a:r>
            <a:r>
              <a:rPr lang="en-GB" dirty="0"/>
              <a:t> </a:t>
            </a:r>
            <a:r>
              <a:rPr lang="en-GB" dirty="0" err="1"/>
              <a:t>kontoret</a:t>
            </a:r>
            <a:r>
              <a:rPr lang="en-GB" dirty="0"/>
              <a:t>, </a:t>
            </a:r>
            <a:r>
              <a:rPr lang="en-GB" dirty="0" err="1"/>
              <a:t>energianvändning</a:t>
            </a:r>
            <a:r>
              <a:rPr lang="en-GB" dirty="0"/>
              <a:t> och </a:t>
            </a:r>
            <a:r>
              <a:rPr lang="en-GB" dirty="0" err="1"/>
              <a:t>arbetsmiljön</a:t>
            </a:r>
            <a:r>
              <a:rPr lang="en-GB" dirty="0"/>
              <a:t>.</a:t>
            </a:r>
          </a:p>
          <a:p>
            <a:pPr marL="0" indent="0">
              <a:lnSpc>
                <a:spcPct val="160000"/>
              </a:lnSpc>
              <a:buFont typeface="Arial"/>
              <a:buNone/>
            </a:pPr>
            <a:r>
              <a:rPr lang="en-GB" dirty="0" err="1"/>
              <a:t>Anslut</a:t>
            </a:r>
            <a:r>
              <a:rPr lang="en-GB" dirty="0"/>
              <a:t> och </a:t>
            </a:r>
            <a:r>
              <a:rPr lang="en-GB" dirty="0" err="1"/>
              <a:t>styr</a:t>
            </a:r>
            <a:r>
              <a:rPr lang="en-GB" dirty="0"/>
              <a:t> </a:t>
            </a:r>
            <a:r>
              <a:rPr lang="en-GB" dirty="0" err="1"/>
              <a:t>även</a:t>
            </a:r>
            <a:r>
              <a:rPr lang="en-GB" dirty="0"/>
              <a:t> </a:t>
            </a:r>
            <a:r>
              <a:rPr lang="en-GB" dirty="0" err="1"/>
              <a:t>arbetsplatsbelysning</a:t>
            </a:r>
            <a:r>
              <a:rPr lang="en-GB" dirty="0"/>
              <a:t> central. </a:t>
            </a:r>
            <a:r>
              <a:rPr lang="en-GB" dirty="0" err="1"/>
              <a:t>Mät</a:t>
            </a:r>
            <a:r>
              <a:rPr lang="en-GB" dirty="0"/>
              <a:t> </a:t>
            </a:r>
            <a:r>
              <a:rPr lang="en-GB" dirty="0" err="1"/>
              <a:t>utnyttjandegraden</a:t>
            </a:r>
            <a:r>
              <a:rPr lang="en-GB" dirty="0"/>
              <a:t> via </a:t>
            </a:r>
            <a:r>
              <a:rPr lang="en-GB" dirty="0" err="1"/>
              <a:t>sensorer</a:t>
            </a:r>
            <a:r>
              <a:rPr lang="en-GB" dirty="0"/>
              <a:t>,  </a:t>
            </a:r>
            <a:r>
              <a:rPr lang="en-GB" dirty="0" err="1"/>
              <a:t>anslutna</a:t>
            </a:r>
            <a:r>
              <a:rPr lang="en-GB" dirty="0"/>
              <a:t> </a:t>
            </a:r>
            <a:r>
              <a:rPr lang="en-GB" dirty="0" err="1"/>
              <a:t>enheter</a:t>
            </a:r>
            <a:r>
              <a:rPr lang="en-GB" dirty="0"/>
              <a:t> och </a:t>
            </a:r>
            <a:r>
              <a:rPr lang="en-GB" dirty="0" err="1"/>
              <a:t>elanvädning</a:t>
            </a:r>
            <a:r>
              <a:rPr lang="en-GB" dirty="0"/>
              <a:t>.</a:t>
            </a:r>
          </a:p>
          <a:p>
            <a:pPr marL="0" indent="0">
              <a:lnSpc>
                <a:spcPct val="160000"/>
              </a:lnSpc>
              <a:buFont typeface="Arial"/>
              <a:buNone/>
            </a:pPr>
            <a:endParaRPr lang="en-GB" dirty="0"/>
          </a:p>
          <a:p>
            <a:pPr marL="0" indent="0">
              <a:lnSpc>
                <a:spcPct val="160000"/>
              </a:lnSpc>
              <a:buFont typeface="Arial"/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23B48A-DF0B-46D3-8565-F57EFD547C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90" y="820664"/>
            <a:ext cx="1981365" cy="1138938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00E6777-25B1-44D5-ACD3-0A40BEE91D4C}"/>
              </a:ext>
            </a:extLst>
          </p:cNvPr>
          <p:cNvCxnSpPr>
            <a:cxnSpLocks/>
            <a:stCxn id="15" idx="2"/>
            <a:endCxn id="12" idx="2"/>
          </p:cNvCxnSpPr>
          <p:nvPr/>
        </p:nvCxnSpPr>
        <p:spPr>
          <a:xfrm rot="10800000">
            <a:off x="6036973" y="1959603"/>
            <a:ext cx="1131136" cy="1339223"/>
          </a:xfrm>
          <a:prstGeom prst="bentConnector2">
            <a:avLst/>
          </a:prstGeom>
          <a:ln w="12700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44B6A04-54BE-4CA0-963E-0E8F4A13DCA0}"/>
              </a:ext>
            </a:extLst>
          </p:cNvPr>
          <p:cNvSpPr/>
          <p:nvPr/>
        </p:nvSpPr>
        <p:spPr>
          <a:xfrm>
            <a:off x="7168109" y="3263900"/>
            <a:ext cx="69850" cy="698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089AB9-EAE6-4E16-8820-E49AF85C61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167" y="2006172"/>
            <a:ext cx="487685" cy="48768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C96FC5-EF9C-46FC-9089-606DC99E58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80" y="1988607"/>
            <a:ext cx="487686" cy="487686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1EE003-00D0-4DC9-B6A6-550211B99A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662" y="2006172"/>
            <a:ext cx="487686" cy="4876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4064B8E-0931-4E2E-A981-8820C1F7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1" y="1959602"/>
            <a:ext cx="487686" cy="48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1FC9C11-5509-413A-8CC3-C275A9B19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960" y="4002552"/>
            <a:ext cx="487686" cy="48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86A4ADB-F5E7-4312-87B4-4CBDBE03D1ED}"/>
              </a:ext>
            </a:extLst>
          </p:cNvPr>
          <p:cNvSpPr/>
          <p:nvPr/>
        </p:nvSpPr>
        <p:spPr>
          <a:xfrm>
            <a:off x="9347492" y="3560364"/>
            <a:ext cx="69850" cy="69850"/>
          </a:xfrm>
          <a:prstGeom prst="ellipse">
            <a:avLst/>
          </a:prstGeom>
          <a:solidFill>
            <a:srgbClr val="F49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30A834A-7E12-4954-BCB5-15BA1D3A38BF}"/>
              </a:ext>
            </a:extLst>
          </p:cNvPr>
          <p:cNvSpPr/>
          <p:nvPr/>
        </p:nvSpPr>
        <p:spPr>
          <a:xfrm>
            <a:off x="8455803" y="3429000"/>
            <a:ext cx="69850" cy="69850"/>
          </a:xfrm>
          <a:prstGeom prst="ellipse">
            <a:avLst/>
          </a:prstGeom>
          <a:solidFill>
            <a:srgbClr val="F49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87AF23-8F94-4D28-973D-752D731B67DC}"/>
              </a:ext>
            </a:extLst>
          </p:cNvPr>
          <p:cNvSpPr/>
          <p:nvPr/>
        </p:nvSpPr>
        <p:spPr>
          <a:xfrm>
            <a:off x="11081042" y="3759346"/>
            <a:ext cx="69850" cy="69850"/>
          </a:xfrm>
          <a:prstGeom prst="ellipse">
            <a:avLst/>
          </a:prstGeom>
          <a:solidFill>
            <a:srgbClr val="F49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68B619B-38C8-4C93-83CC-102573AACC1A}"/>
              </a:ext>
            </a:extLst>
          </p:cNvPr>
          <p:cNvSpPr/>
          <p:nvPr/>
        </p:nvSpPr>
        <p:spPr>
          <a:xfrm>
            <a:off x="11538242" y="3843571"/>
            <a:ext cx="69850" cy="69850"/>
          </a:xfrm>
          <a:prstGeom prst="ellipse">
            <a:avLst/>
          </a:prstGeom>
          <a:solidFill>
            <a:srgbClr val="F49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1D2932-9A26-416E-BE50-4D58E79F0EBF}"/>
              </a:ext>
            </a:extLst>
          </p:cNvPr>
          <p:cNvSpPr/>
          <p:nvPr/>
        </p:nvSpPr>
        <p:spPr>
          <a:xfrm>
            <a:off x="8986222" y="3821940"/>
            <a:ext cx="69850" cy="69850"/>
          </a:xfrm>
          <a:prstGeom prst="ellipse">
            <a:avLst/>
          </a:prstGeom>
          <a:solidFill>
            <a:srgbClr val="F49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B08DDF67-2A30-4AD1-A1AC-1C42821EE0E9}"/>
              </a:ext>
            </a:extLst>
          </p:cNvPr>
          <p:cNvCxnSpPr>
            <a:stCxn id="19" idx="2"/>
            <a:endCxn id="22" idx="2"/>
          </p:cNvCxnSpPr>
          <p:nvPr/>
        </p:nvCxnSpPr>
        <p:spPr>
          <a:xfrm rot="16200000" flipH="1">
            <a:off x="7590900" y="2599022"/>
            <a:ext cx="1015606" cy="714199"/>
          </a:xfrm>
          <a:prstGeom prst="bentConnector2">
            <a:avLst/>
          </a:prstGeom>
          <a:ln w="12700">
            <a:solidFill>
              <a:srgbClr val="F4981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F159F54E-D786-4103-BE2D-B5994AD87975}"/>
              </a:ext>
            </a:extLst>
          </p:cNvPr>
          <p:cNvCxnSpPr>
            <a:cxnSpLocks/>
            <a:stCxn id="11" idx="2"/>
            <a:endCxn id="24" idx="6"/>
          </p:cNvCxnSpPr>
          <p:nvPr/>
        </p:nvCxnSpPr>
        <p:spPr>
          <a:xfrm rot="5400000">
            <a:off x="11020232" y="3081717"/>
            <a:ext cx="1384639" cy="208918"/>
          </a:xfrm>
          <a:prstGeom prst="bentConnector2">
            <a:avLst/>
          </a:prstGeom>
          <a:ln w="12700">
            <a:solidFill>
              <a:srgbClr val="F4981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F2C89BB9-49AA-46E6-8E4D-15932E7F4ADF}"/>
              </a:ext>
            </a:extLst>
          </p:cNvPr>
          <p:cNvCxnSpPr>
            <a:cxnSpLocks/>
            <a:stCxn id="18" idx="2"/>
            <a:endCxn id="23" idx="2"/>
          </p:cNvCxnSpPr>
          <p:nvPr/>
        </p:nvCxnSpPr>
        <p:spPr>
          <a:xfrm rot="16200000" flipH="1">
            <a:off x="10192067" y="2905295"/>
            <a:ext cx="1300413" cy="477537"/>
          </a:xfrm>
          <a:prstGeom prst="bentConnector2">
            <a:avLst/>
          </a:prstGeom>
          <a:ln w="12700">
            <a:solidFill>
              <a:srgbClr val="F4981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DCA1A05A-3E68-473C-87EE-8BE1797CDF6E}"/>
              </a:ext>
            </a:extLst>
          </p:cNvPr>
          <p:cNvCxnSpPr>
            <a:cxnSpLocks/>
            <a:stCxn id="16" idx="2"/>
            <a:endCxn id="21" idx="2"/>
          </p:cNvCxnSpPr>
          <p:nvPr/>
        </p:nvCxnSpPr>
        <p:spPr>
          <a:xfrm rot="16200000" flipH="1">
            <a:off x="8720809" y="2968606"/>
            <a:ext cx="1118996" cy="134369"/>
          </a:xfrm>
          <a:prstGeom prst="bentConnector2">
            <a:avLst/>
          </a:prstGeom>
          <a:ln w="12700">
            <a:solidFill>
              <a:srgbClr val="F4981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2F48CABB-20A6-4AC5-BF3A-F2C1CFA8391C}"/>
              </a:ext>
            </a:extLst>
          </p:cNvPr>
          <p:cNvCxnSpPr>
            <a:cxnSpLocks/>
            <a:stCxn id="20" idx="3"/>
            <a:endCxn id="25" idx="4"/>
          </p:cNvCxnSpPr>
          <p:nvPr/>
        </p:nvCxnSpPr>
        <p:spPr>
          <a:xfrm flipV="1">
            <a:off x="8699646" y="3891790"/>
            <a:ext cx="321501" cy="354605"/>
          </a:xfrm>
          <a:prstGeom prst="bentConnector2">
            <a:avLst/>
          </a:prstGeom>
          <a:ln w="12700">
            <a:solidFill>
              <a:srgbClr val="F4981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17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Logitech Wireless Mouse and Keyboard Multimedia US International ...">
            <a:extLst>
              <a:ext uri="{FF2B5EF4-FFF2-40B4-BE49-F238E27FC236}">
                <a16:creationId xmlns:a16="http://schemas.microsoft.com/office/drawing/2014/main" id="{F50F2286-A63D-4DA9-96D3-B68199D3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30" y="5346838"/>
            <a:ext cx="1439162" cy="14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F829713-8A83-4B24-99D1-CBB3288102A0}"/>
              </a:ext>
            </a:extLst>
          </p:cNvPr>
          <p:cNvGrpSpPr/>
          <p:nvPr/>
        </p:nvGrpSpPr>
        <p:grpSpPr>
          <a:xfrm>
            <a:off x="2135357" y="-1110834"/>
            <a:ext cx="368451" cy="122440"/>
            <a:chOff x="8948417" y="2790190"/>
            <a:chExt cx="1177263" cy="30338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D3FE602-DC87-4573-88C9-2F7A3479C2E3}"/>
                </a:ext>
              </a:extLst>
            </p:cNvPr>
            <p:cNvSpPr/>
            <p:nvPr/>
          </p:nvSpPr>
          <p:spPr>
            <a:xfrm>
              <a:off x="8948417" y="2790190"/>
              <a:ext cx="1177263" cy="303383"/>
            </a:xfrm>
            <a:prstGeom prst="roundRect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C92C8E-3342-4D97-AD43-7600B08277FA}"/>
                </a:ext>
              </a:extLst>
            </p:cNvPr>
            <p:cNvSpPr txBox="1"/>
            <p:nvPr/>
          </p:nvSpPr>
          <p:spPr>
            <a:xfrm>
              <a:off x="9202005" y="2820875"/>
              <a:ext cx="7348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OCHNO</a:t>
              </a:r>
              <a:endParaRPr lang="en-SE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img">
            <a:extLst>
              <a:ext uri="{FF2B5EF4-FFF2-40B4-BE49-F238E27FC236}">
                <a16:creationId xmlns:a16="http://schemas.microsoft.com/office/drawing/2014/main" id="{18136B6D-C63F-4676-A575-2C5D268B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5" y="553856"/>
            <a:ext cx="3833524" cy="28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9D3ED-900A-4EAE-9E96-D263DA56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Ochno multi-</a:t>
            </a:r>
            <a:r>
              <a:rPr lang="en-GB" dirty="0" err="1"/>
              <a:t>dockning</a:t>
            </a:r>
            <a:endParaRPr lang="en-SE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271A4C2-2CD2-423F-A0D5-DB7D951DB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34" y="4652965"/>
            <a:ext cx="1189152" cy="8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samsung galaxy s10 svart framsida">
            <a:extLst>
              <a:ext uri="{FF2B5EF4-FFF2-40B4-BE49-F238E27FC236}">
                <a16:creationId xmlns:a16="http://schemas.microsoft.com/office/drawing/2014/main" id="{30097658-55CE-4467-BD59-BFB0D942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65" y="4727063"/>
            <a:ext cx="739885" cy="7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A3CAC8-250C-4BEB-8805-F3E9E79838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00" y="992237"/>
            <a:ext cx="1981365" cy="1138938"/>
          </a:xfrm>
          <a:prstGeom prst="rect">
            <a:avLst/>
          </a:prstGeom>
        </p:spPr>
      </p:pic>
      <p:sp>
        <p:nvSpPr>
          <p:cNvPr id="21" name="AutoShape 3">
            <a:extLst>
              <a:ext uri="{FF2B5EF4-FFF2-40B4-BE49-F238E27FC236}">
                <a16:creationId xmlns:a16="http://schemas.microsoft.com/office/drawing/2014/main" id="{EDF641F9-C5FB-4490-B594-194ECEC883C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767737" y="1786279"/>
            <a:ext cx="353218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C412E4EC-C4E0-4468-B047-1DBFE18047A0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3557430" y="2131175"/>
            <a:ext cx="2795453" cy="1179416"/>
          </a:xfrm>
          <a:prstGeom prst="bentConnector2">
            <a:avLst/>
          </a:prstGeom>
          <a:ln w="12700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6807B94-8B78-409E-A230-90850A624375}"/>
              </a:ext>
            </a:extLst>
          </p:cNvPr>
          <p:cNvGrpSpPr/>
          <p:nvPr/>
        </p:nvGrpSpPr>
        <p:grpSpPr>
          <a:xfrm>
            <a:off x="2476873" y="3214424"/>
            <a:ext cx="1177263" cy="303383"/>
            <a:chOff x="8948417" y="2790190"/>
            <a:chExt cx="1177263" cy="303383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F57D0C4-BAE8-4100-8853-5F8A7EEB95E2}"/>
                </a:ext>
              </a:extLst>
            </p:cNvPr>
            <p:cNvSpPr/>
            <p:nvPr/>
          </p:nvSpPr>
          <p:spPr>
            <a:xfrm>
              <a:off x="8948417" y="2790190"/>
              <a:ext cx="1177263" cy="303383"/>
            </a:xfrm>
            <a:prstGeom prst="roundRect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32534E-6974-4BEF-B0BA-42BBB0DD6C82}"/>
                </a:ext>
              </a:extLst>
            </p:cNvPr>
            <p:cNvSpPr txBox="1"/>
            <p:nvPr/>
          </p:nvSpPr>
          <p:spPr>
            <a:xfrm>
              <a:off x="9202005" y="2820875"/>
              <a:ext cx="7348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OCHNO</a:t>
              </a:r>
              <a:endParaRPr lang="en-SE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B0A308D-E024-425F-8B4F-D1720E298C99}"/>
              </a:ext>
            </a:extLst>
          </p:cNvPr>
          <p:cNvSpPr txBox="1"/>
          <p:nvPr/>
        </p:nvSpPr>
        <p:spPr>
          <a:xfrm>
            <a:off x="4007296" y="3459969"/>
            <a:ext cx="7760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USB-C</a:t>
            </a:r>
            <a:endParaRPr lang="en-SE" sz="1200" dirty="0">
              <a:solidFill>
                <a:schemeClr val="accent2"/>
              </a:solidFill>
            </a:endParaRP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61AC52D7-3134-4AF0-B473-4CEC76EA4832}"/>
              </a:ext>
            </a:extLst>
          </p:cNvPr>
          <p:cNvCxnSpPr>
            <a:endCxn id="40" idx="2"/>
          </p:cNvCxnSpPr>
          <p:nvPr/>
        </p:nvCxnSpPr>
        <p:spPr>
          <a:xfrm rot="5400000" flipH="1" flipV="1">
            <a:off x="1804464" y="3131396"/>
            <a:ext cx="918093" cy="1668740"/>
          </a:xfrm>
          <a:prstGeom prst="bentConnector3">
            <a:avLst>
              <a:gd name="adj1" fmla="val 79395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792356CC-77EA-4260-AFFC-7303A09F38D1}"/>
              </a:ext>
            </a:extLst>
          </p:cNvPr>
          <p:cNvCxnSpPr>
            <a:cxnSpLocks/>
            <a:endCxn id="40" idx="2"/>
          </p:cNvCxnSpPr>
          <p:nvPr/>
        </p:nvCxnSpPr>
        <p:spPr>
          <a:xfrm rot="5400000" flipH="1" flipV="1">
            <a:off x="2349172" y="3689967"/>
            <a:ext cx="931956" cy="565460"/>
          </a:xfrm>
          <a:prstGeom prst="bentConnector3">
            <a:avLst>
              <a:gd name="adj1" fmla="val 79639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3082758E-13D9-46D9-A55A-CFF213D08D3B}"/>
              </a:ext>
            </a:extLst>
          </p:cNvPr>
          <p:cNvCxnSpPr>
            <a:cxnSpLocks/>
            <a:stCxn id="47" idx="2"/>
            <a:endCxn id="40" idx="2"/>
          </p:cNvCxnSpPr>
          <p:nvPr/>
        </p:nvCxnSpPr>
        <p:spPr>
          <a:xfrm rot="16200000" flipV="1">
            <a:off x="3735646" y="2868954"/>
            <a:ext cx="390361" cy="166589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6478E608-B2D9-4449-9DAA-1292098B40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35276" y="3897080"/>
            <a:ext cx="387728" cy="365522"/>
          </a:xfrm>
          <a:prstGeom prst="rect">
            <a:avLst/>
          </a:prstGeom>
        </p:spPr>
      </p:pic>
      <p:pic>
        <p:nvPicPr>
          <p:cNvPr id="47" name="Picture 46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6AD19EA0-0040-4096-9EBC-7E9048FAA67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69908" y="3897080"/>
            <a:ext cx="387728" cy="365522"/>
          </a:xfrm>
          <a:prstGeom prst="rect">
            <a:avLst/>
          </a:prstGeom>
        </p:spPr>
      </p:pic>
      <p:pic>
        <p:nvPicPr>
          <p:cNvPr id="48" name="Picture 47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2D6842EF-92E2-4358-BA1B-886773EFFB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58364" y="3897081"/>
            <a:ext cx="387728" cy="365522"/>
          </a:xfrm>
          <a:prstGeom prst="rect">
            <a:avLst/>
          </a:prstGeom>
        </p:spPr>
      </p:pic>
      <p:pic>
        <p:nvPicPr>
          <p:cNvPr id="49" name="Picture 48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46AD5E01-927A-4D48-AB0C-80C412CCA1E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46820" y="3897080"/>
            <a:ext cx="387728" cy="365522"/>
          </a:xfrm>
          <a:prstGeom prst="rect">
            <a:avLst/>
          </a:prstGeom>
        </p:spPr>
      </p:pic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57E89BDC-A33B-4F78-A48F-8701378DAFC3}"/>
              </a:ext>
            </a:extLst>
          </p:cNvPr>
          <p:cNvCxnSpPr>
            <a:cxnSpLocks/>
            <a:endCxn id="40" idx="2"/>
          </p:cNvCxnSpPr>
          <p:nvPr/>
        </p:nvCxnSpPr>
        <p:spPr>
          <a:xfrm rot="16200000" flipV="1">
            <a:off x="2872376" y="3732224"/>
            <a:ext cx="998335" cy="547326"/>
          </a:xfrm>
          <a:prstGeom prst="bentConnector3">
            <a:avLst>
              <a:gd name="adj1" fmla="val 80849"/>
            </a:avLst>
          </a:prstGeom>
          <a:ln w="5715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D46FA08C-9634-4791-92AD-89379667B29D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4696333" y="1854987"/>
            <a:ext cx="261303" cy="2224854"/>
          </a:xfrm>
          <a:prstGeom prst="bentConnector4">
            <a:avLst>
              <a:gd name="adj1" fmla="val -87485"/>
              <a:gd name="adj2" fmla="val 99344"/>
            </a:avLst>
          </a:prstGeom>
          <a:ln w="38100">
            <a:solidFill>
              <a:srgbClr val="F498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P t530 Thin Client Desktop Computer 2DH80AT#ABA B&amp;H Photo Video">
            <a:extLst>
              <a:ext uri="{FF2B5EF4-FFF2-40B4-BE49-F238E27FC236}">
                <a16:creationId xmlns:a16="http://schemas.microsoft.com/office/drawing/2014/main" id="{E790F67C-AFAB-4877-B68D-F52DFE90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42" y="4502532"/>
            <a:ext cx="978207" cy="97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Mware Horizon 7.8 is here! | Lightnetics">
            <a:extLst>
              <a:ext uri="{FF2B5EF4-FFF2-40B4-BE49-F238E27FC236}">
                <a16:creationId xmlns:a16="http://schemas.microsoft.com/office/drawing/2014/main" id="{5075CFE4-4207-475B-A4FE-9FB99F9E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8" y="5619820"/>
            <a:ext cx="1046284" cy="54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380613D5-4ACD-4E4B-A684-2FCEEC74E542}"/>
              </a:ext>
            </a:extLst>
          </p:cNvPr>
          <p:cNvCxnSpPr>
            <a:cxnSpLocks/>
            <a:stCxn id="39" idx="3"/>
            <a:endCxn id="1032" idx="3"/>
          </p:cNvCxnSpPr>
          <p:nvPr/>
        </p:nvCxnSpPr>
        <p:spPr>
          <a:xfrm>
            <a:off x="3654136" y="3366116"/>
            <a:ext cx="1342456" cy="2700303"/>
          </a:xfrm>
          <a:prstGeom prst="bentConnector3">
            <a:avLst>
              <a:gd name="adj1" fmla="val 128456"/>
            </a:avLst>
          </a:prstGeom>
          <a:ln w="2857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Microsoft Remote Desktop License – Trusted Tech Team">
            <a:extLst>
              <a:ext uri="{FF2B5EF4-FFF2-40B4-BE49-F238E27FC236}">
                <a16:creationId xmlns:a16="http://schemas.microsoft.com/office/drawing/2014/main" id="{1B93E570-9BB1-476B-94A7-FB8AEA4F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32" y="6245387"/>
            <a:ext cx="1282615" cy="37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msung DeX and Mobile eSports - Events for Gamers">
            <a:extLst>
              <a:ext uri="{FF2B5EF4-FFF2-40B4-BE49-F238E27FC236}">
                <a16:creationId xmlns:a16="http://schemas.microsoft.com/office/drawing/2014/main" id="{C5C96079-6667-4A8E-A067-42F5A9D50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29" y="5512207"/>
            <a:ext cx="899850" cy="5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C3ACF75-DBEA-4FB8-AFD0-1F48B1462C31}"/>
              </a:ext>
            </a:extLst>
          </p:cNvPr>
          <p:cNvSpPr txBox="1"/>
          <p:nvPr/>
        </p:nvSpPr>
        <p:spPr>
          <a:xfrm>
            <a:off x="3077250" y="2831530"/>
            <a:ext cx="7760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</a:rPr>
              <a:t>HDMI</a:t>
            </a:r>
            <a:endParaRPr lang="en-SE" sz="1200" dirty="0">
              <a:solidFill>
                <a:srgbClr val="7030A0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F01AC0A-1029-4940-8D31-7340A275E981}"/>
              </a:ext>
            </a:extLst>
          </p:cNvPr>
          <p:cNvCxnSpPr>
            <a:cxnSpLocks/>
          </p:cNvCxnSpPr>
          <p:nvPr/>
        </p:nvCxnSpPr>
        <p:spPr>
          <a:xfrm flipV="1">
            <a:off x="3075183" y="2875968"/>
            <a:ext cx="1" cy="27207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EB03E56-4336-4666-AA31-C8CD51EA4BFF}"/>
              </a:ext>
            </a:extLst>
          </p:cNvPr>
          <p:cNvSpPr txBox="1"/>
          <p:nvPr/>
        </p:nvSpPr>
        <p:spPr>
          <a:xfrm>
            <a:off x="4912839" y="5712359"/>
            <a:ext cx="47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AD47"/>
                </a:solidFill>
              </a:rPr>
              <a:t>USB</a:t>
            </a:r>
            <a:endParaRPr lang="en-SE" sz="1200" dirty="0">
              <a:solidFill>
                <a:srgbClr val="70AD47"/>
              </a:solidFill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C3A579B1-7739-48DF-81AF-6480C7CE18FE}"/>
              </a:ext>
            </a:extLst>
          </p:cNvPr>
          <p:cNvSpPr txBox="1">
            <a:spLocks/>
          </p:cNvSpPr>
          <p:nvPr/>
        </p:nvSpPr>
        <p:spPr>
          <a:xfrm>
            <a:off x="7039586" y="2720883"/>
            <a:ext cx="4422164" cy="36687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/>
              <a:buNone/>
            </a:pPr>
            <a:r>
              <a:rPr lang="en-GB" dirty="0"/>
              <a:t>Ochno Power Conference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också</a:t>
            </a:r>
            <a:r>
              <a:rPr lang="en-GB" dirty="0"/>
              <a:t> </a:t>
            </a:r>
            <a:r>
              <a:rPr lang="en-GB" dirty="0" err="1"/>
              <a:t>användas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arbetsplatser</a:t>
            </a:r>
            <a:r>
              <a:rPr lang="en-GB" dirty="0"/>
              <a:t> </a:t>
            </a:r>
            <a:r>
              <a:rPr lang="en-GB" dirty="0" err="1"/>
              <a:t>där</a:t>
            </a:r>
            <a:r>
              <a:rPr lang="en-GB" dirty="0"/>
              <a:t> man </a:t>
            </a:r>
            <a:r>
              <a:rPr lang="en-GB" dirty="0" err="1"/>
              <a:t>behöver</a:t>
            </a:r>
            <a:r>
              <a:rPr lang="en-GB" dirty="0"/>
              <a:t> </a:t>
            </a:r>
            <a:r>
              <a:rPr lang="en-GB" dirty="0" err="1"/>
              <a:t>växla</a:t>
            </a:r>
            <a:r>
              <a:rPr lang="en-GB" dirty="0"/>
              <a:t> </a:t>
            </a:r>
            <a:r>
              <a:rPr lang="en-GB" dirty="0" err="1"/>
              <a:t>mellan</a:t>
            </a:r>
            <a:r>
              <a:rPr lang="en-GB" dirty="0"/>
              <a:t> </a:t>
            </a:r>
            <a:r>
              <a:rPr lang="en-GB" dirty="0" err="1"/>
              <a:t>vilken</a:t>
            </a:r>
            <a:r>
              <a:rPr lang="en-GB" dirty="0"/>
              <a:t> </a:t>
            </a:r>
            <a:r>
              <a:rPr lang="en-GB" dirty="0" err="1"/>
              <a:t>enhet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dockad</a:t>
            </a:r>
            <a:r>
              <a:rPr lang="en-GB" dirty="0"/>
              <a:t>.</a:t>
            </a:r>
          </a:p>
          <a:p>
            <a:pPr marL="0" indent="0">
              <a:lnSpc>
                <a:spcPct val="160000"/>
              </a:lnSpc>
              <a:buFont typeface="Arial"/>
              <a:buNone/>
            </a:pPr>
            <a:r>
              <a:rPr lang="en-GB" dirty="0"/>
              <a:t>Optimal </a:t>
            </a:r>
            <a:r>
              <a:rPr lang="en-GB" dirty="0" err="1"/>
              <a:t>lösning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kombinera</a:t>
            </a:r>
            <a:r>
              <a:rPr lang="en-GB" dirty="0"/>
              <a:t> </a:t>
            </a:r>
            <a:r>
              <a:rPr lang="en-GB" dirty="0" err="1"/>
              <a:t>tunna</a:t>
            </a:r>
            <a:r>
              <a:rPr lang="en-GB" dirty="0"/>
              <a:t> </a:t>
            </a:r>
            <a:r>
              <a:rPr lang="en-GB" dirty="0" err="1"/>
              <a:t>klienter</a:t>
            </a:r>
            <a:r>
              <a:rPr lang="en-GB" dirty="0"/>
              <a:t> med </a:t>
            </a:r>
            <a:r>
              <a:rPr lang="en-GB" dirty="0" err="1"/>
              <a:t>stöd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egna</a:t>
            </a:r>
            <a:r>
              <a:rPr lang="en-GB" dirty="0"/>
              <a:t> laptops.</a:t>
            </a:r>
          </a:p>
        </p:txBody>
      </p:sp>
    </p:spTree>
    <p:extLst>
      <p:ext uri="{BB962C8B-B14F-4D97-AF65-F5344CB8AC3E}">
        <p14:creationId xmlns:p14="http://schemas.microsoft.com/office/powerpoint/2010/main" val="32793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9B508A-2135-4A7D-8C13-44D265ACCC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" y="-220980"/>
            <a:ext cx="12252177" cy="8084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60967C-C963-496C-AB0D-503A77EC396C}"/>
              </a:ext>
            </a:extLst>
          </p:cNvPr>
          <p:cNvSpPr/>
          <p:nvPr/>
        </p:nvSpPr>
        <p:spPr>
          <a:xfrm>
            <a:off x="-143548" y="1674486"/>
            <a:ext cx="12511314" cy="84289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556D7-BAAE-4A84-B89F-509194549607}"/>
              </a:ext>
            </a:extLst>
          </p:cNvPr>
          <p:cNvSpPr txBox="1"/>
          <p:nvPr/>
        </p:nvSpPr>
        <p:spPr>
          <a:xfrm>
            <a:off x="483476" y="1698172"/>
            <a:ext cx="11744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OCHNO FÖR SMARTA KONTOR</a:t>
            </a:r>
            <a:endParaRPr lang="en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05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51E875-7BC3-4477-B523-28D74BFB1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08" y="-48058"/>
            <a:ext cx="7165192" cy="69441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4E3953-078B-4162-A8BC-8BE0997F17F3}"/>
              </a:ext>
            </a:extLst>
          </p:cNvPr>
          <p:cNvSpPr/>
          <p:nvPr/>
        </p:nvSpPr>
        <p:spPr>
          <a:xfrm>
            <a:off x="4622800" y="-165100"/>
            <a:ext cx="3073400" cy="718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F7829-0859-4AC7-A043-70636FEA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Smarta</a:t>
            </a:r>
            <a:r>
              <a:rPr lang="en-GB" dirty="0"/>
              <a:t> KONTOR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FA0EA-3B5D-4F29-ABD0-275A68EAAF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C1CFC6-52E4-4303-B95E-F14F8814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29" y="1315846"/>
            <a:ext cx="7077021" cy="17062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dirty="0" err="1"/>
              <a:t>Enkelt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ansluta</a:t>
            </a:r>
            <a:r>
              <a:rPr lang="en-GB" dirty="0"/>
              <a:t> </a:t>
            </a:r>
            <a:r>
              <a:rPr lang="en-GB" dirty="0" err="1"/>
              <a:t>ytterligare</a:t>
            </a:r>
            <a:r>
              <a:rPr lang="en-GB" dirty="0"/>
              <a:t> </a:t>
            </a:r>
            <a:r>
              <a:rPr lang="en-GB" dirty="0" err="1"/>
              <a:t>utrustning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samma</a:t>
            </a:r>
            <a:r>
              <a:rPr lang="en-GB" dirty="0"/>
              <a:t> </a:t>
            </a:r>
            <a:r>
              <a:rPr lang="en-GB" dirty="0" err="1"/>
              <a:t>uttag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möjliggöra</a:t>
            </a:r>
            <a:r>
              <a:rPr lang="en-GB" dirty="0"/>
              <a:t> </a:t>
            </a:r>
            <a:r>
              <a:rPr lang="en-GB" dirty="0" err="1"/>
              <a:t>smarta</a:t>
            </a:r>
            <a:r>
              <a:rPr lang="en-GB" dirty="0"/>
              <a:t> </a:t>
            </a:r>
            <a:r>
              <a:rPr lang="en-GB" dirty="0" err="1"/>
              <a:t>kontor</a:t>
            </a:r>
            <a:r>
              <a:rPr lang="en-GB" dirty="0"/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 err="1"/>
              <a:t>Tjänsten</a:t>
            </a:r>
            <a:r>
              <a:rPr lang="en-GB" dirty="0"/>
              <a:t> Ochno Operated </a:t>
            </a:r>
            <a:r>
              <a:rPr lang="en-GB" dirty="0" err="1"/>
              <a:t>används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styrning</a:t>
            </a:r>
            <a:r>
              <a:rPr lang="en-GB" dirty="0"/>
              <a:t> och </a:t>
            </a:r>
            <a:r>
              <a:rPr lang="en-GB" dirty="0" err="1"/>
              <a:t>övervakning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sensorer</a:t>
            </a:r>
            <a:r>
              <a:rPr lang="en-GB" dirty="0"/>
              <a:t>, </a:t>
            </a:r>
            <a:r>
              <a:rPr lang="en-GB" dirty="0" err="1"/>
              <a:t>belysning</a:t>
            </a:r>
            <a:r>
              <a:rPr lang="en-GB" dirty="0"/>
              <a:t> och </a:t>
            </a:r>
            <a:r>
              <a:rPr lang="en-GB" dirty="0" err="1"/>
              <a:t>övrig</a:t>
            </a:r>
            <a:r>
              <a:rPr lang="en-GB" dirty="0"/>
              <a:t> teknik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mötesrummet</a:t>
            </a:r>
            <a:r>
              <a:rPr lang="en-GB" dirty="0"/>
              <a:t>.</a:t>
            </a:r>
            <a:endParaRPr lang="en-SE" dirty="0"/>
          </a:p>
        </p:txBody>
      </p:sp>
      <p:pic>
        <p:nvPicPr>
          <p:cNvPr id="12" name="Picture 11" descr="A picture containing black, sitting, photo, cup&#10;&#10;Description automatically generated">
            <a:extLst>
              <a:ext uri="{FF2B5EF4-FFF2-40B4-BE49-F238E27FC236}">
                <a16:creationId xmlns:a16="http://schemas.microsoft.com/office/drawing/2014/main" id="{0DE7DB1B-B893-4DF1-A599-1DC4FE3ABB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3696" y="5380773"/>
            <a:ext cx="877756" cy="863104"/>
          </a:xfrm>
          <a:prstGeom prst="rect">
            <a:avLst/>
          </a:prstGeom>
        </p:spPr>
      </p:pic>
      <p:pic>
        <p:nvPicPr>
          <p:cNvPr id="13" name="Picture 2" descr="Optilume pendel - Fagerhult (Sverige)">
            <a:extLst>
              <a:ext uri="{FF2B5EF4-FFF2-40B4-BE49-F238E27FC236}">
                <a16:creationId xmlns:a16="http://schemas.microsoft.com/office/drawing/2014/main" id="{739F3316-1674-415D-98B8-BF4B3AD72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73" y="5380773"/>
            <a:ext cx="1981365" cy="82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sitting, dark, black, table&#10;&#10;Description automatically generated">
            <a:extLst>
              <a:ext uri="{FF2B5EF4-FFF2-40B4-BE49-F238E27FC236}">
                <a16:creationId xmlns:a16="http://schemas.microsoft.com/office/drawing/2014/main" id="{370CB5E7-A884-4C0C-B98E-FBDF2ECDEA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5663" y="5491387"/>
            <a:ext cx="1492590" cy="863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30DDB0-F79F-4EDB-9A72-62FD622D04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73" y="3266448"/>
            <a:ext cx="1981365" cy="1138938"/>
          </a:xfrm>
          <a:prstGeom prst="rect">
            <a:avLst/>
          </a:prstGeom>
        </p:spPr>
      </p:pic>
      <p:pic>
        <p:nvPicPr>
          <p:cNvPr id="16" name="Bildobjekt 6">
            <a:extLst>
              <a:ext uri="{FF2B5EF4-FFF2-40B4-BE49-F238E27FC236}">
                <a16:creationId xmlns:a16="http://schemas.microsoft.com/office/drawing/2014/main" id="{0E31AD4D-385E-42A8-A6E0-137AD732C5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22" y="4558335"/>
            <a:ext cx="520069" cy="520069"/>
          </a:xfrm>
          <a:prstGeom prst="rect">
            <a:avLst/>
          </a:prstGeom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E50F71ED-1094-4BE2-8B65-D1054A2C7CF0}"/>
              </a:ext>
            </a:extLst>
          </p:cNvPr>
          <p:cNvCxnSpPr>
            <a:cxnSpLocks/>
            <a:stCxn id="12" idx="2"/>
            <a:endCxn id="16" idx="1"/>
          </p:cNvCxnSpPr>
          <p:nvPr/>
        </p:nvCxnSpPr>
        <p:spPr>
          <a:xfrm rot="5400000" flipH="1" flipV="1">
            <a:off x="3196047" y="4454898"/>
            <a:ext cx="562403" cy="128934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5A908E4-60B2-4B6D-B016-2B900437BDE2}"/>
              </a:ext>
            </a:extLst>
          </p:cNvPr>
          <p:cNvCxnSpPr>
            <a:stCxn id="13" idx="0"/>
            <a:endCxn id="16" idx="3"/>
          </p:cNvCxnSpPr>
          <p:nvPr/>
        </p:nvCxnSpPr>
        <p:spPr>
          <a:xfrm rot="16200000" flipV="1">
            <a:off x="5152073" y="4308289"/>
            <a:ext cx="562403" cy="15825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36134A29-40F5-4C1F-93B9-6FB5A9507EA6}"/>
              </a:ext>
            </a:extLst>
          </p:cNvPr>
          <p:cNvCxnSpPr>
            <a:stCxn id="14" idx="2"/>
            <a:endCxn id="16" idx="2"/>
          </p:cNvCxnSpPr>
          <p:nvPr/>
        </p:nvCxnSpPr>
        <p:spPr>
          <a:xfrm rot="16200000" flipV="1">
            <a:off x="4175467" y="5284895"/>
            <a:ext cx="412983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77B9D6E-A55E-495A-9977-C29B5A30B0FE}"/>
              </a:ext>
            </a:extLst>
          </p:cNvPr>
          <p:cNvCxnSpPr>
            <a:stCxn id="16" idx="0"/>
            <a:endCxn id="15" idx="2"/>
          </p:cNvCxnSpPr>
          <p:nvPr/>
        </p:nvCxnSpPr>
        <p:spPr>
          <a:xfrm rot="16200000" flipV="1">
            <a:off x="4305483" y="4481860"/>
            <a:ext cx="152949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screen shot of a computer&#10;&#10;Description automatically generated">
            <a:extLst>
              <a:ext uri="{FF2B5EF4-FFF2-40B4-BE49-F238E27FC236}">
                <a16:creationId xmlns:a16="http://schemas.microsoft.com/office/drawing/2014/main" id="{FC3E2CA0-8A34-4FCF-BD23-ED3A99DDAE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0" y="3271833"/>
            <a:ext cx="1492587" cy="33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3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51E875-7BC3-4477-B523-28D74BFB1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08" y="-48058"/>
            <a:ext cx="7165192" cy="6944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F7829-0859-4AC7-A043-70636FEA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Smarta</a:t>
            </a:r>
            <a:r>
              <a:rPr lang="en-GB" dirty="0"/>
              <a:t> KONTOR</a:t>
            </a:r>
            <a:endParaRPr lang="en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581D7-5C64-4DD8-994B-85303B769750}"/>
              </a:ext>
            </a:extLst>
          </p:cNvPr>
          <p:cNvSpPr/>
          <p:nvPr/>
        </p:nvSpPr>
        <p:spPr>
          <a:xfrm>
            <a:off x="5115708" y="-48057"/>
            <a:ext cx="7165187" cy="694415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E6767-2A4E-494F-87A1-59834701743B}"/>
              </a:ext>
            </a:extLst>
          </p:cNvPr>
          <p:cNvSpPr txBox="1"/>
          <p:nvPr/>
        </p:nvSpPr>
        <p:spPr>
          <a:xfrm>
            <a:off x="5641643" y="642413"/>
            <a:ext cx="4559300" cy="611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b="1" dirty="0" err="1">
                <a:solidFill>
                  <a:schemeClr val="bg1"/>
                </a:solidFill>
              </a:rPr>
              <a:t>Analysera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beläggningsgrad</a:t>
            </a:r>
            <a:endParaRPr lang="en-GB" sz="20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Monitorera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klimat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och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luftkvalitet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Enkelt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att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funktioner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Se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vad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som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är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anslutet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Automatiskt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anpassa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belysningen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Energioptimera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Integrera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med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andra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system</a:t>
            </a:r>
          </a:p>
          <a:p>
            <a:pPr>
              <a:lnSpc>
                <a:spcPct val="250000"/>
              </a:lnSpc>
            </a:pPr>
            <a:endParaRPr lang="en-SE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FA0EA-3B5D-4F29-ABD0-275A68EAAF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10" name="Picture 9" descr="A picture containing sitting, dark, black, table&#10;&#10;Description automatically generated">
            <a:extLst>
              <a:ext uri="{FF2B5EF4-FFF2-40B4-BE49-F238E27FC236}">
                <a16:creationId xmlns:a16="http://schemas.microsoft.com/office/drawing/2014/main" id="{115E94F3-DC85-4CCE-8B08-591FEF147D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20692" y="4634451"/>
            <a:ext cx="1492590" cy="863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9C562F-3C3A-4E31-8F16-BB07B3790D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0" y="1679245"/>
            <a:ext cx="1981365" cy="4158689"/>
          </a:xfrm>
          <a:prstGeom prst="rect">
            <a:avLst/>
          </a:prstGeom>
        </p:spPr>
      </p:pic>
      <p:pic>
        <p:nvPicPr>
          <p:cNvPr id="26" name="Bildobjekt 6">
            <a:extLst>
              <a:ext uri="{FF2B5EF4-FFF2-40B4-BE49-F238E27FC236}">
                <a16:creationId xmlns:a16="http://schemas.microsoft.com/office/drawing/2014/main" id="{718F37A0-EAB6-4B7D-AC6F-743B04EEE5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2" y="3498556"/>
            <a:ext cx="520069" cy="5200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DD368C-33B3-4D2D-8EFC-D203CC895C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87" y="1883492"/>
            <a:ext cx="1981365" cy="113893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E9F9066-77D9-43A2-A84F-5D15D94BAC1E}"/>
              </a:ext>
            </a:extLst>
          </p:cNvPr>
          <p:cNvCxnSpPr>
            <a:cxnSpLocks/>
          </p:cNvCxnSpPr>
          <p:nvPr/>
        </p:nvCxnSpPr>
        <p:spPr>
          <a:xfrm flipV="1">
            <a:off x="3695954" y="4117975"/>
            <a:ext cx="0" cy="51647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9632B1-3B3E-4327-8CB5-FF429E92B23A}"/>
              </a:ext>
            </a:extLst>
          </p:cNvPr>
          <p:cNvCxnSpPr/>
          <p:nvPr/>
        </p:nvCxnSpPr>
        <p:spPr>
          <a:xfrm flipV="1">
            <a:off x="3695957" y="3070225"/>
            <a:ext cx="0" cy="35379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7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69C768-B15B-4D6E-8F52-AE9CAC5324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5" y="1657364"/>
            <a:ext cx="2017447" cy="4204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1E875-7BC3-4477-B523-28D74BFB1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08" y="-48058"/>
            <a:ext cx="7165192" cy="6944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F7829-0859-4AC7-A043-70636FEA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Smarta</a:t>
            </a:r>
            <a:r>
              <a:rPr lang="en-GB" dirty="0"/>
              <a:t> KONTOR</a:t>
            </a:r>
            <a:endParaRPr lang="en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581D7-5C64-4DD8-994B-85303B769750}"/>
              </a:ext>
            </a:extLst>
          </p:cNvPr>
          <p:cNvSpPr/>
          <p:nvPr/>
        </p:nvSpPr>
        <p:spPr>
          <a:xfrm>
            <a:off x="5115708" y="-48057"/>
            <a:ext cx="7165187" cy="694415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E6767-2A4E-494F-87A1-59834701743B}"/>
              </a:ext>
            </a:extLst>
          </p:cNvPr>
          <p:cNvSpPr txBox="1"/>
          <p:nvPr/>
        </p:nvSpPr>
        <p:spPr>
          <a:xfrm>
            <a:off x="5641643" y="642413"/>
            <a:ext cx="4559300" cy="611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C7D7E"/>
                </a:solidFill>
              </a:rPr>
              <a:t>Analysera</a:t>
            </a:r>
            <a:r>
              <a:rPr lang="en-GB" sz="2000" dirty="0">
                <a:solidFill>
                  <a:srgbClr val="7C7D7E"/>
                </a:solidFill>
              </a:rPr>
              <a:t> </a:t>
            </a:r>
            <a:r>
              <a:rPr lang="en-GB" sz="2000" dirty="0" err="1">
                <a:solidFill>
                  <a:srgbClr val="7C7D7E"/>
                </a:solidFill>
              </a:rPr>
              <a:t>beläggningsgrad</a:t>
            </a:r>
            <a:endParaRPr lang="en-GB" sz="2000" dirty="0">
              <a:solidFill>
                <a:srgbClr val="7C7D7E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b="1" dirty="0" err="1">
                <a:solidFill>
                  <a:schemeClr val="bg1"/>
                </a:solidFill>
              </a:rPr>
              <a:t>Monitorera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klimat</a:t>
            </a:r>
            <a:r>
              <a:rPr lang="en-GB" sz="2000" b="1" dirty="0">
                <a:solidFill>
                  <a:schemeClr val="bg1"/>
                </a:solidFill>
              </a:rPr>
              <a:t> och </a:t>
            </a:r>
            <a:r>
              <a:rPr lang="en-GB" sz="2000" b="1" dirty="0" err="1">
                <a:solidFill>
                  <a:schemeClr val="bg1"/>
                </a:solidFill>
              </a:rPr>
              <a:t>luftkvalitet</a:t>
            </a:r>
            <a:endParaRPr lang="en-GB" sz="20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Enkelt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att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funktioner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Se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vad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som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är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anslutet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Automatiskt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anpassa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belysningen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Energioptimera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Integrera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med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andra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system</a:t>
            </a:r>
          </a:p>
          <a:p>
            <a:pPr>
              <a:lnSpc>
                <a:spcPct val="250000"/>
              </a:lnSpc>
            </a:pPr>
            <a:endParaRPr lang="en-SE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FA0EA-3B5D-4F29-ABD0-275A68EAAF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26" name="Bildobjekt 6">
            <a:extLst>
              <a:ext uri="{FF2B5EF4-FFF2-40B4-BE49-F238E27FC236}">
                <a16:creationId xmlns:a16="http://schemas.microsoft.com/office/drawing/2014/main" id="{718F37A0-EAB6-4B7D-AC6F-743B04EEE5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2" y="3498556"/>
            <a:ext cx="520069" cy="5200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DD368C-33B3-4D2D-8EFC-D203CC895C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87" y="1883492"/>
            <a:ext cx="1981365" cy="113893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E9F9066-77D9-43A2-A84F-5D15D94BAC1E}"/>
              </a:ext>
            </a:extLst>
          </p:cNvPr>
          <p:cNvCxnSpPr>
            <a:cxnSpLocks/>
          </p:cNvCxnSpPr>
          <p:nvPr/>
        </p:nvCxnSpPr>
        <p:spPr>
          <a:xfrm flipV="1">
            <a:off x="3695954" y="4117975"/>
            <a:ext cx="0" cy="51647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9632B1-3B3E-4327-8CB5-FF429E92B23A}"/>
              </a:ext>
            </a:extLst>
          </p:cNvPr>
          <p:cNvCxnSpPr/>
          <p:nvPr/>
        </p:nvCxnSpPr>
        <p:spPr>
          <a:xfrm flipV="1">
            <a:off x="3695957" y="3070225"/>
            <a:ext cx="0" cy="35379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black, sitting, photo, cup&#10;&#10;Description automatically generated">
            <a:extLst>
              <a:ext uri="{FF2B5EF4-FFF2-40B4-BE49-F238E27FC236}">
                <a16:creationId xmlns:a16="http://schemas.microsoft.com/office/drawing/2014/main" id="{E9453F8F-8DA8-4696-8426-C85C2A94EF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6306" y="4733801"/>
            <a:ext cx="877756" cy="8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98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FC341-18DC-4A7D-9182-EF515A0E54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8" y="1670010"/>
            <a:ext cx="2034466" cy="415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1E875-7BC3-4477-B523-28D74BFB1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08" y="-48058"/>
            <a:ext cx="7165192" cy="6944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F7829-0859-4AC7-A043-70636FEA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Smarta</a:t>
            </a:r>
            <a:r>
              <a:rPr lang="en-GB" dirty="0"/>
              <a:t> KONTOR</a:t>
            </a:r>
            <a:endParaRPr lang="en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581D7-5C64-4DD8-994B-85303B769750}"/>
              </a:ext>
            </a:extLst>
          </p:cNvPr>
          <p:cNvSpPr/>
          <p:nvPr/>
        </p:nvSpPr>
        <p:spPr>
          <a:xfrm>
            <a:off x="5115708" y="-48057"/>
            <a:ext cx="7165187" cy="694415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E6767-2A4E-494F-87A1-59834701743B}"/>
              </a:ext>
            </a:extLst>
          </p:cNvPr>
          <p:cNvSpPr txBox="1"/>
          <p:nvPr/>
        </p:nvSpPr>
        <p:spPr>
          <a:xfrm>
            <a:off x="5641643" y="642413"/>
            <a:ext cx="4559300" cy="611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6D7478"/>
                </a:solidFill>
              </a:rPr>
              <a:t>Analysera</a:t>
            </a:r>
            <a:r>
              <a:rPr lang="en-GB" sz="2000" dirty="0">
                <a:solidFill>
                  <a:srgbClr val="6D7478"/>
                </a:solidFill>
              </a:rPr>
              <a:t> </a:t>
            </a:r>
            <a:r>
              <a:rPr lang="en-GB" sz="2000" dirty="0" err="1">
                <a:solidFill>
                  <a:srgbClr val="6D7478"/>
                </a:solidFill>
              </a:rPr>
              <a:t>beläggningsgrad</a:t>
            </a:r>
            <a:endParaRPr lang="en-GB" sz="2000" dirty="0">
              <a:solidFill>
                <a:srgbClr val="6D7478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6D7478"/>
                </a:solidFill>
              </a:rPr>
              <a:t>Monitorera</a:t>
            </a:r>
            <a:r>
              <a:rPr lang="en-GB" sz="2000" dirty="0">
                <a:solidFill>
                  <a:srgbClr val="6D7478"/>
                </a:solidFill>
              </a:rPr>
              <a:t> </a:t>
            </a:r>
            <a:r>
              <a:rPr lang="en-GB" sz="2000" dirty="0" err="1">
                <a:solidFill>
                  <a:srgbClr val="6D7478"/>
                </a:solidFill>
              </a:rPr>
              <a:t>klimat</a:t>
            </a:r>
            <a:r>
              <a:rPr lang="en-GB" sz="2000" dirty="0">
                <a:solidFill>
                  <a:srgbClr val="6D7478"/>
                </a:solidFill>
              </a:rPr>
              <a:t> och </a:t>
            </a:r>
            <a:r>
              <a:rPr lang="en-GB" sz="2000" dirty="0" err="1">
                <a:solidFill>
                  <a:srgbClr val="6D7478"/>
                </a:solidFill>
              </a:rPr>
              <a:t>luftkvalitet</a:t>
            </a:r>
            <a:endParaRPr lang="en-GB" sz="2000" dirty="0">
              <a:solidFill>
                <a:srgbClr val="6D7478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b="1" dirty="0" err="1">
                <a:solidFill>
                  <a:schemeClr val="bg1"/>
                </a:solidFill>
              </a:rPr>
              <a:t>Enkelt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att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automatisera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funktioner</a:t>
            </a:r>
            <a:endParaRPr lang="en-GB" sz="20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Se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vad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som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är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anslutet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Automatiskt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anpassa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belysningen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Energioptimera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Integrera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med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andra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system</a:t>
            </a:r>
          </a:p>
          <a:p>
            <a:pPr>
              <a:lnSpc>
                <a:spcPct val="250000"/>
              </a:lnSpc>
            </a:pPr>
            <a:endParaRPr lang="en-SE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FA0EA-3B5D-4F29-ABD0-275A68EAAF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26" name="Bildobjekt 6">
            <a:extLst>
              <a:ext uri="{FF2B5EF4-FFF2-40B4-BE49-F238E27FC236}">
                <a16:creationId xmlns:a16="http://schemas.microsoft.com/office/drawing/2014/main" id="{718F37A0-EAB6-4B7D-AC6F-743B04EEE5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2" y="3498556"/>
            <a:ext cx="520069" cy="5200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DD368C-33B3-4D2D-8EFC-D203CC895C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87" y="1883492"/>
            <a:ext cx="1981365" cy="113893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E9F9066-77D9-43A2-A84F-5D15D94BAC1E}"/>
              </a:ext>
            </a:extLst>
          </p:cNvPr>
          <p:cNvCxnSpPr>
            <a:cxnSpLocks/>
          </p:cNvCxnSpPr>
          <p:nvPr/>
        </p:nvCxnSpPr>
        <p:spPr>
          <a:xfrm flipV="1">
            <a:off x="3695954" y="4117975"/>
            <a:ext cx="0" cy="51647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9632B1-3B3E-4327-8CB5-FF429E92B23A}"/>
              </a:ext>
            </a:extLst>
          </p:cNvPr>
          <p:cNvCxnSpPr/>
          <p:nvPr/>
        </p:nvCxnSpPr>
        <p:spPr>
          <a:xfrm flipV="1">
            <a:off x="3695957" y="3070225"/>
            <a:ext cx="0" cy="35379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011FF-FD2E-419F-8999-25E505B197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7" y="4494751"/>
            <a:ext cx="2046692" cy="9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28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17C62-B858-4313-9DCE-20984DFE42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6" y="1644571"/>
            <a:ext cx="2039060" cy="419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1E875-7BC3-4477-B523-28D74BFB1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08" y="-48058"/>
            <a:ext cx="7165192" cy="6944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F7829-0859-4AC7-A043-70636FEA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Smarta</a:t>
            </a:r>
            <a:r>
              <a:rPr lang="en-GB" dirty="0"/>
              <a:t> KONTOR</a:t>
            </a:r>
            <a:endParaRPr lang="en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581D7-5C64-4DD8-994B-85303B769750}"/>
              </a:ext>
            </a:extLst>
          </p:cNvPr>
          <p:cNvSpPr/>
          <p:nvPr/>
        </p:nvSpPr>
        <p:spPr>
          <a:xfrm>
            <a:off x="5115708" y="-48057"/>
            <a:ext cx="7165187" cy="694415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E6767-2A4E-494F-87A1-59834701743B}"/>
              </a:ext>
            </a:extLst>
          </p:cNvPr>
          <p:cNvSpPr txBox="1"/>
          <p:nvPr/>
        </p:nvSpPr>
        <p:spPr>
          <a:xfrm>
            <a:off x="5641643" y="642413"/>
            <a:ext cx="4559300" cy="611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F7F7F"/>
                </a:solidFill>
              </a:rPr>
              <a:t>Analysera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beläggningsgrad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C7D7E"/>
                </a:solidFill>
              </a:rPr>
              <a:t>Monitorera</a:t>
            </a:r>
            <a:r>
              <a:rPr lang="en-GB" sz="2000" dirty="0">
                <a:solidFill>
                  <a:srgbClr val="7C7D7E"/>
                </a:solidFill>
              </a:rPr>
              <a:t> </a:t>
            </a:r>
            <a:r>
              <a:rPr lang="en-GB" sz="2000" dirty="0" err="1">
                <a:solidFill>
                  <a:srgbClr val="7C7D7E"/>
                </a:solidFill>
              </a:rPr>
              <a:t>klimat</a:t>
            </a:r>
            <a:r>
              <a:rPr lang="en-GB" sz="2000" dirty="0">
                <a:solidFill>
                  <a:srgbClr val="7C7D7E"/>
                </a:solidFill>
              </a:rPr>
              <a:t> och </a:t>
            </a:r>
            <a:r>
              <a:rPr lang="en-GB" sz="2000" dirty="0" err="1">
                <a:solidFill>
                  <a:srgbClr val="7C7D7E"/>
                </a:solidFill>
              </a:rPr>
              <a:t>luftkvalitet</a:t>
            </a:r>
            <a:endParaRPr lang="en-GB" sz="2000" dirty="0">
              <a:solidFill>
                <a:srgbClr val="7C7D7E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Enkelt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att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funktioner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b="1" dirty="0">
                <a:solidFill>
                  <a:schemeClr val="bg1"/>
                </a:solidFill>
              </a:rPr>
              <a:t>Se </a:t>
            </a:r>
            <a:r>
              <a:rPr lang="en-GB" sz="2000" b="1" dirty="0" err="1">
                <a:solidFill>
                  <a:schemeClr val="bg1"/>
                </a:solidFill>
              </a:rPr>
              <a:t>vad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som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är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anslutet</a:t>
            </a:r>
            <a:endParaRPr lang="en-GB" sz="20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Automatiskt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anpassa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belysningen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Energioptimera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Integrera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med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andra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system</a:t>
            </a:r>
          </a:p>
          <a:p>
            <a:pPr>
              <a:lnSpc>
                <a:spcPct val="250000"/>
              </a:lnSpc>
            </a:pPr>
            <a:endParaRPr lang="en-SE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FA0EA-3B5D-4F29-ABD0-275A68EAAF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26" name="Bildobjekt 6">
            <a:extLst>
              <a:ext uri="{FF2B5EF4-FFF2-40B4-BE49-F238E27FC236}">
                <a16:creationId xmlns:a16="http://schemas.microsoft.com/office/drawing/2014/main" id="{718F37A0-EAB6-4B7D-AC6F-743B04EEE5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2" y="3498556"/>
            <a:ext cx="520069" cy="5200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DD368C-33B3-4D2D-8EFC-D203CC895C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87" y="1883492"/>
            <a:ext cx="1981365" cy="113893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E9F9066-77D9-43A2-A84F-5D15D94BAC1E}"/>
              </a:ext>
            </a:extLst>
          </p:cNvPr>
          <p:cNvCxnSpPr>
            <a:cxnSpLocks/>
          </p:cNvCxnSpPr>
          <p:nvPr/>
        </p:nvCxnSpPr>
        <p:spPr>
          <a:xfrm flipV="1">
            <a:off x="3695954" y="4117975"/>
            <a:ext cx="0" cy="51647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9632B1-3B3E-4327-8CB5-FF429E92B23A}"/>
              </a:ext>
            </a:extLst>
          </p:cNvPr>
          <p:cNvCxnSpPr/>
          <p:nvPr/>
        </p:nvCxnSpPr>
        <p:spPr>
          <a:xfrm flipV="1">
            <a:off x="3695957" y="3070225"/>
            <a:ext cx="0" cy="35379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>
            <a:extLst>
              <a:ext uri="{FF2B5EF4-FFF2-40B4-BE49-F238E27FC236}">
                <a16:creationId xmlns:a16="http://schemas.microsoft.com/office/drawing/2014/main" id="{58A555FC-E0ED-4AD2-8A3D-4B5F76D9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99" y="4642244"/>
            <a:ext cx="1746109" cy="1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51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, computer, desk&#10;&#10;Description automatically generated">
            <a:extLst>
              <a:ext uri="{FF2B5EF4-FFF2-40B4-BE49-F238E27FC236}">
                <a16:creationId xmlns:a16="http://schemas.microsoft.com/office/drawing/2014/main" id="{2BE94CED-B8A9-449B-98E6-A9A3D802DA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8" y="-312642"/>
            <a:ext cx="12393576" cy="8262384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F4B7B08D-5FEC-4A2F-BD92-6081F15D9F80}"/>
              </a:ext>
            </a:extLst>
          </p:cNvPr>
          <p:cNvSpPr/>
          <p:nvPr/>
        </p:nvSpPr>
        <p:spPr>
          <a:xfrm rot="10800000">
            <a:off x="3933824" y="1076323"/>
            <a:ext cx="4552950" cy="2524126"/>
          </a:xfrm>
          <a:prstGeom prst="trapezoid">
            <a:avLst>
              <a:gd name="adj" fmla="val 227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618BC-1F96-472D-BFA7-270B6B20BDDC}"/>
              </a:ext>
            </a:extLst>
          </p:cNvPr>
          <p:cNvSpPr txBox="1"/>
          <p:nvPr/>
        </p:nvSpPr>
        <p:spPr>
          <a:xfrm>
            <a:off x="4152898" y="1661457"/>
            <a:ext cx="4432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</a:rPr>
              <a:t>Ett uttag. För allt.</a:t>
            </a:r>
            <a:br>
              <a:rPr lang="sv-SE" sz="4000" b="1" dirty="0">
                <a:solidFill>
                  <a:schemeClr val="bg1"/>
                </a:solidFill>
              </a:rPr>
            </a:br>
            <a:r>
              <a:rPr lang="sv-SE" sz="4000" b="1" dirty="0">
                <a:solidFill>
                  <a:schemeClr val="bg1"/>
                </a:solidFill>
              </a:rPr>
              <a:t>Smart!</a:t>
            </a:r>
          </a:p>
          <a:p>
            <a:endParaRPr lang="en-SE" sz="4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541048-EB23-4B46-A696-5A4A17460E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91" y="5375275"/>
            <a:ext cx="1298402" cy="10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53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9A226A-A438-4D3F-926B-8C31E7A768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7" y="4494751"/>
            <a:ext cx="2046692" cy="901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1E875-7BC3-4477-B523-28D74BFB1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08" y="-48058"/>
            <a:ext cx="7165192" cy="6944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F7829-0859-4AC7-A043-70636FEA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Smarta</a:t>
            </a:r>
            <a:r>
              <a:rPr lang="en-GB" dirty="0"/>
              <a:t> KONTOR</a:t>
            </a:r>
            <a:endParaRPr lang="en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581D7-5C64-4DD8-994B-85303B769750}"/>
              </a:ext>
            </a:extLst>
          </p:cNvPr>
          <p:cNvSpPr/>
          <p:nvPr/>
        </p:nvSpPr>
        <p:spPr>
          <a:xfrm>
            <a:off x="5115708" y="-48057"/>
            <a:ext cx="7165187" cy="694415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E6767-2A4E-494F-87A1-59834701743B}"/>
              </a:ext>
            </a:extLst>
          </p:cNvPr>
          <p:cNvSpPr txBox="1"/>
          <p:nvPr/>
        </p:nvSpPr>
        <p:spPr>
          <a:xfrm>
            <a:off x="5641643" y="642413"/>
            <a:ext cx="4559300" cy="611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Analysera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beläggningsgrad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Monitorera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klimat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och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luftkvalitet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Enkelt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att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funktioner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Se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vad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som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är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anslutet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b="1" dirty="0" err="1">
                <a:solidFill>
                  <a:schemeClr val="bg1"/>
                </a:solidFill>
              </a:rPr>
              <a:t>Automatiskt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anpassa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belysningen</a:t>
            </a:r>
            <a:endParaRPr lang="en-GB" sz="20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Energioptimera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Integrera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med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andra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system</a:t>
            </a:r>
          </a:p>
          <a:p>
            <a:pPr>
              <a:lnSpc>
                <a:spcPct val="250000"/>
              </a:lnSpc>
            </a:pPr>
            <a:endParaRPr lang="en-SE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FA0EA-3B5D-4F29-ABD0-275A68EAAF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11" name="Bildobjekt 6">
            <a:extLst>
              <a:ext uri="{FF2B5EF4-FFF2-40B4-BE49-F238E27FC236}">
                <a16:creationId xmlns:a16="http://schemas.microsoft.com/office/drawing/2014/main" id="{EBF2D762-DFA9-4422-93EB-E15A870999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2" y="3498556"/>
            <a:ext cx="520069" cy="520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D6906-3983-431C-B47D-FF432BAB45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87" y="1883492"/>
            <a:ext cx="1981365" cy="113893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33DB9E-0B01-4D26-9292-2B64B5FDF77C}"/>
              </a:ext>
            </a:extLst>
          </p:cNvPr>
          <p:cNvCxnSpPr>
            <a:cxnSpLocks/>
          </p:cNvCxnSpPr>
          <p:nvPr/>
        </p:nvCxnSpPr>
        <p:spPr>
          <a:xfrm flipV="1">
            <a:off x="3695954" y="4117975"/>
            <a:ext cx="0" cy="51647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A409A4-9D63-4E83-B970-10A0E3E64E85}"/>
              </a:ext>
            </a:extLst>
          </p:cNvPr>
          <p:cNvCxnSpPr/>
          <p:nvPr/>
        </p:nvCxnSpPr>
        <p:spPr>
          <a:xfrm flipV="1">
            <a:off x="3695957" y="3070225"/>
            <a:ext cx="0" cy="35379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4AC64A7-D057-4162-BB3D-6365D8BA2D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9" y="1656103"/>
            <a:ext cx="1987187" cy="418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2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51E875-7BC3-4477-B523-28D74BFB1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08" y="-48058"/>
            <a:ext cx="7165192" cy="6944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F7829-0859-4AC7-A043-70636FEA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Smarta</a:t>
            </a:r>
            <a:r>
              <a:rPr lang="en-GB" dirty="0"/>
              <a:t> KONTOR</a:t>
            </a:r>
            <a:endParaRPr lang="en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581D7-5C64-4DD8-994B-85303B769750}"/>
              </a:ext>
            </a:extLst>
          </p:cNvPr>
          <p:cNvSpPr/>
          <p:nvPr/>
        </p:nvSpPr>
        <p:spPr>
          <a:xfrm>
            <a:off x="5115708" y="-48057"/>
            <a:ext cx="7165187" cy="694415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E6767-2A4E-494F-87A1-59834701743B}"/>
              </a:ext>
            </a:extLst>
          </p:cNvPr>
          <p:cNvSpPr txBox="1"/>
          <p:nvPr/>
        </p:nvSpPr>
        <p:spPr>
          <a:xfrm>
            <a:off x="5641643" y="642413"/>
            <a:ext cx="4559300" cy="611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F7F7F"/>
                </a:solidFill>
              </a:rPr>
              <a:t>Analysera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beläggningsgrad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F7F7F"/>
                </a:solidFill>
              </a:rPr>
              <a:t>Monitorera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klimat</a:t>
            </a:r>
            <a:r>
              <a:rPr lang="en-GB" sz="2000" dirty="0">
                <a:solidFill>
                  <a:srgbClr val="7F7F7F"/>
                </a:solidFill>
              </a:rPr>
              <a:t> och </a:t>
            </a:r>
            <a:r>
              <a:rPr lang="en-GB" sz="2000" dirty="0" err="1">
                <a:solidFill>
                  <a:srgbClr val="7F7F7F"/>
                </a:solidFill>
              </a:rPr>
              <a:t>luftkvalitet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Enkelt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att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funktioner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>
                <a:solidFill>
                  <a:srgbClr val="7F7F7F"/>
                </a:solidFill>
              </a:rPr>
              <a:t>Se </a:t>
            </a:r>
            <a:r>
              <a:rPr lang="en-GB" sz="2000" dirty="0" err="1">
                <a:solidFill>
                  <a:srgbClr val="7F7F7F"/>
                </a:solidFill>
              </a:rPr>
              <a:t>vad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som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är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anslutet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F7F7F"/>
                </a:solidFill>
              </a:rPr>
              <a:t>Automatiskt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anpassa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belysningen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b="1" dirty="0" err="1">
                <a:solidFill>
                  <a:schemeClr val="bg1"/>
                </a:solidFill>
              </a:rPr>
              <a:t>Energioptimera</a:t>
            </a:r>
            <a:endParaRPr lang="en-GB" sz="20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Integrera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med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andra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system</a:t>
            </a:r>
          </a:p>
          <a:p>
            <a:pPr>
              <a:lnSpc>
                <a:spcPct val="250000"/>
              </a:lnSpc>
            </a:pPr>
            <a:endParaRPr lang="en-SE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FA0EA-3B5D-4F29-ABD0-275A68EAAF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26" name="Bildobjekt 6">
            <a:extLst>
              <a:ext uri="{FF2B5EF4-FFF2-40B4-BE49-F238E27FC236}">
                <a16:creationId xmlns:a16="http://schemas.microsoft.com/office/drawing/2014/main" id="{718F37A0-EAB6-4B7D-AC6F-743B04EEE5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2" y="3498556"/>
            <a:ext cx="520069" cy="5200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DD368C-33B3-4D2D-8EFC-D203CC895C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87" y="1883492"/>
            <a:ext cx="1981365" cy="113893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E9F9066-77D9-43A2-A84F-5D15D94BAC1E}"/>
              </a:ext>
            </a:extLst>
          </p:cNvPr>
          <p:cNvCxnSpPr>
            <a:cxnSpLocks/>
          </p:cNvCxnSpPr>
          <p:nvPr/>
        </p:nvCxnSpPr>
        <p:spPr>
          <a:xfrm flipV="1">
            <a:off x="3695954" y="4117975"/>
            <a:ext cx="0" cy="51647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9632B1-3B3E-4327-8CB5-FF429E92B23A}"/>
              </a:ext>
            </a:extLst>
          </p:cNvPr>
          <p:cNvCxnSpPr/>
          <p:nvPr/>
        </p:nvCxnSpPr>
        <p:spPr>
          <a:xfrm flipV="1">
            <a:off x="3695957" y="3070225"/>
            <a:ext cx="0" cy="353796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>
            <a:extLst>
              <a:ext uri="{FF2B5EF4-FFF2-40B4-BE49-F238E27FC236}">
                <a16:creationId xmlns:a16="http://schemas.microsoft.com/office/drawing/2014/main" id="{ACA43267-3C37-4C30-98AE-9C17F7647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99" y="4642244"/>
            <a:ext cx="1746109" cy="1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148C228-3A7D-49D7-A78C-ADB208E81F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34" y="1056813"/>
            <a:ext cx="520069" cy="52006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A0840D-DA40-4DF4-A00E-CDAFB5CE3310}"/>
              </a:ext>
            </a:extLst>
          </p:cNvPr>
          <p:cNvCxnSpPr>
            <a:cxnSpLocks/>
          </p:cNvCxnSpPr>
          <p:nvPr/>
        </p:nvCxnSpPr>
        <p:spPr>
          <a:xfrm>
            <a:off x="3715169" y="1625320"/>
            <a:ext cx="2" cy="334568"/>
          </a:xfrm>
          <a:prstGeom prst="straightConnector1">
            <a:avLst/>
          </a:prstGeom>
          <a:ln w="28575">
            <a:solidFill>
              <a:srgbClr val="41414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AE704CD-C7E3-4058-958F-077D87D7878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0" y="1670009"/>
            <a:ext cx="2011946" cy="41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57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51E875-7BC3-4477-B523-28D74BFB1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08" y="-48058"/>
            <a:ext cx="7165192" cy="6944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F7829-0859-4AC7-A043-70636FEA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Smarta</a:t>
            </a:r>
            <a:r>
              <a:rPr lang="en-GB" dirty="0"/>
              <a:t> KONTOR</a:t>
            </a:r>
            <a:endParaRPr lang="en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581D7-5C64-4DD8-994B-85303B769750}"/>
              </a:ext>
            </a:extLst>
          </p:cNvPr>
          <p:cNvSpPr/>
          <p:nvPr/>
        </p:nvSpPr>
        <p:spPr>
          <a:xfrm>
            <a:off x="5115708" y="-48057"/>
            <a:ext cx="7165187" cy="694415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E6767-2A4E-494F-87A1-59834701743B}"/>
              </a:ext>
            </a:extLst>
          </p:cNvPr>
          <p:cNvSpPr txBox="1"/>
          <p:nvPr/>
        </p:nvSpPr>
        <p:spPr>
          <a:xfrm>
            <a:off x="5641643" y="642413"/>
            <a:ext cx="4559300" cy="611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F7F7F"/>
                </a:solidFill>
              </a:rPr>
              <a:t>Analysera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beläggningsgrad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F7F7F"/>
                </a:solidFill>
              </a:rPr>
              <a:t>Monitorera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klimat</a:t>
            </a:r>
            <a:r>
              <a:rPr lang="en-GB" sz="2000" dirty="0">
                <a:solidFill>
                  <a:srgbClr val="7F7F7F"/>
                </a:solidFill>
              </a:rPr>
              <a:t> och </a:t>
            </a:r>
            <a:r>
              <a:rPr lang="en-GB" sz="2000" dirty="0" err="1">
                <a:solidFill>
                  <a:srgbClr val="7F7F7F"/>
                </a:solidFill>
              </a:rPr>
              <a:t>luftkvalitet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Enkelt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att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automatisera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funktioner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>
                <a:solidFill>
                  <a:srgbClr val="7F7F7F"/>
                </a:solidFill>
              </a:rPr>
              <a:t>Se </a:t>
            </a:r>
            <a:r>
              <a:rPr lang="en-GB" sz="2000" dirty="0" err="1">
                <a:solidFill>
                  <a:srgbClr val="7F7F7F"/>
                </a:solidFill>
              </a:rPr>
              <a:t>vad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som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är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anslutet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F7F7F"/>
                </a:solidFill>
              </a:rPr>
              <a:t>Automatiskt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anpassa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belysningen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7F7F7F"/>
                </a:solidFill>
              </a:rPr>
              <a:t>Energioptimera</a:t>
            </a:r>
            <a:endParaRPr lang="en-GB" sz="2000" dirty="0">
              <a:solidFill>
                <a:srgbClr val="7F7F7F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000" b="1" dirty="0" err="1">
                <a:solidFill>
                  <a:schemeClr val="bg1"/>
                </a:solidFill>
              </a:rPr>
              <a:t>Integrera</a:t>
            </a:r>
            <a:r>
              <a:rPr lang="en-GB" sz="2000" b="1" dirty="0">
                <a:solidFill>
                  <a:schemeClr val="bg1"/>
                </a:solidFill>
              </a:rPr>
              <a:t> med </a:t>
            </a:r>
            <a:r>
              <a:rPr lang="en-GB" sz="2000" b="1" dirty="0" err="1">
                <a:solidFill>
                  <a:schemeClr val="bg1"/>
                </a:solidFill>
              </a:rPr>
              <a:t>andra</a:t>
            </a:r>
            <a:r>
              <a:rPr lang="en-GB" sz="2000" b="1" dirty="0">
                <a:solidFill>
                  <a:schemeClr val="bg1"/>
                </a:solidFill>
              </a:rPr>
              <a:t> system</a:t>
            </a:r>
          </a:p>
          <a:p>
            <a:pPr>
              <a:lnSpc>
                <a:spcPct val="250000"/>
              </a:lnSpc>
            </a:pPr>
            <a:endParaRPr lang="en-SE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FA0EA-3B5D-4F29-ABD0-275A68EAAF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DD368C-33B3-4D2D-8EFC-D203CC895C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95" y="2401652"/>
            <a:ext cx="1981365" cy="113893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9632B1-3B3E-4327-8CB5-FF429E92B23A}"/>
              </a:ext>
            </a:extLst>
          </p:cNvPr>
          <p:cNvCxnSpPr>
            <a:cxnSpLocks/>
          </p:cNvCxnSpPr>
          <p:nvPr/>
        </p:nvCxnSpPr>
        <p:spPr>
          <a:xfrm flipV="1">
            <a:off x="3672564" y="3698602"/>
            <a:ext cx="0" cy="800735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67ED2D-C15C-4AA2-BDFA-06C215044356}"/>
              </a:ext>
            </a:extLst>
          </p:cNvPr>
          <p:cNvCxnSpPr>
            <a:cxnSpLocks/>
          </p:cNvCxnSpPr>
          <p:nvPr/>
        </p:nvCxnSpPr>
        <p:spPr>
          <a:xfrm flipH="1">
            <a:off x="1622528" y="3101906"/>
            <a:ext cx="959267" cy="0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77067DD-DEAD-4CA7-B9C6-FF195E14511A}"/>
              </a:ext>
            </a:extLst>
          </p:cNvPr>
          <p:cNvSpPr txBox="1"/>
          <p:nvPr/>
        </p:nvSpPr>
        <p:spPr>
          <a:xfrm>
            <a:off x="1630150" y="2581162"/>
            <a:ext cx="140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MQTT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JSON</a:t>
            </a:r>
            <a:endParaRPr lang="en-SE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3CB5C-FFF3-42E5-9EFD-E11DDBCEA57D}"/>
              </a:ext>
            </a:extLst>
          </p:cNvPr>
          <p:cNvSpPr txBox="1"/>
          <p:nvPr/>
        </p:nvSpPr>
        <p:spPr>
          <a:xfrm>
            <a:off x="344400" y="1483054"/>
            <a:ext cx="447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Öppna</a:t>
            </a:r>
            <a:r>
              <a:rPr lang="en-GB" dirty="0"/>
              <a:t> </a:t>
            </a:r>
            <a:r>
              <a:rPr lang="en-GB" dirty="0" err="1"/>
              <a:t>APIer</a:t>
            </a:r>
            <a:r>
              <a:rPr lang="en-GB" dirty="0"/>
              <a:t> mot Ochno Operated </a:t>
            </a:r>
            <a:r>
              <a:rPr lang="en-GB" dirty="0" err="1"/>
              <a:t>gör</a:t>
            </a:r>
            <a:r>
              <a:rPr lang="en-GB" dirty="0"/>
              <a:t> integration </a:t>
            </a:r>
            <a:r>
              <a:rPr lang="en-GB" dirty="0" err="1"/>
              <a:t>enkel</a:t>
            </a:r>
            <a:r>
              <a:rPr lang="en-GB" dirty="0"/>
              <a:t>.</a:t>
            </a:r>
            <a:endParaRPr lang="en-SE" dirty="0"/>
          </a:p>
        </p:txBody>
      </p:sp>
      <p:pic>
        <p:nvPicPr>
          <p:cNvPr id="10" name="Picture 9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9B1C47A8-4237-4691-938F-7185C20173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5" y="2633539"/>
            <a:ext cx="1142734" cy="74420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6841EEA-D95C-4B46-A731-368EB6367F59}"/>
              </a:ext>
            </a:extLst>
          </p:cNvPr>
          <p:cNvCxnSpPr>
            <a:cxnSpLocks/>
          </p:cNvCxnSpPr>
          <p:nvPr/>
        </p:nvCxnSpPr>
        <p:spPr>
          <a:xfrm flipH="1">
            <a:off x="1622529" y="5015901"/>
            <a:ext cx="1310592" cy="0"/>
          </a:xfrm>
          <a:prstGeom prst="straightConnector1">
            <a:avLst/>
          </a:prstGeom>
          <a:ln w="28575">
            <a:solidFill>
              <a:srgbClr val="41414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QV-4kvmHDMI - QuadraVista, 4-Port Quad Video HDMI KVM Switch">
            <a:extLst>
              <a:ext uri="{FF2B5EF4-FFF2-40B4-BE49-F238E27FC236}">
                <a16:creationId xmlns:a16="http://schemas.microsoft.com/office/drawing/2014/main" id="{682DD1D9-84CC-4E17-AA80-CB8E5C06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6" y="4809120"/>
            <a:ext cx="1142734" cy="4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A4D5A90-ABD4-4DAF-A6D8-3385974B021C}"/>
              </a:ext>
            </a:extLst>
          </p:cNvPr>
          <p:cNvSpPr txBox="1"/>
          <p:nvPr/>
        </p:nvSpPr>
        <p:spPr>
          <a:xfrm>
            <a:off x="1622528" y="4674115"/>
            <a:ext cx="1406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USB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47B5F-C8B2-4A0A-85CB-DA53070B3871}"/>
              </a:ext>
            </a:extLst>
          </p:cNvPr>
          <p:cNvSpPr txBox="1"/>
          <p:nvPr/>
        </p:nvSpPr>
        <p:spPr>
          <a:xfrm>
            <a:off x="344400" y="5734316"/>
            <a:ext cx="447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Via USB </a:t>
            </a:r>
            <a:r>
              <a:rPr lang="en-GB" dirty="0" err="1"/>
              <a:t>kan</a:t>
            </a:r>
            <a:r>
              <a:rPr lang="en-GB" dirty="0"/>
              <a:t> man </a:t>
            </a:r>
            <a:r>
              <a:rPr lang="en-GB" dirty="0" err="1"/>
              <a:t>lokalt</a:t>
            </a:r>
            <a:r>
              <a:rPr lang="en-GB" dirty="0"/>
              <a:t> </a:t>
            </a:r>
            <a:r>
              <a:rPr lang="en-GB" dirty="0" err="1"/>
              <a:t>integrera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former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fysiska</a:t>
            </a:r>
            <a:r>
              <a:rPr lang="en-GB" dirty="0"/>
              <a:t> </a:t>
            </a:r>
            <a:r>
              <a:rPr lang="en-GB" dirty="0" err="1"/>
              <a:t>datagränssnitt</a:t>
            </a:r>
            <a:endParaRPr lang="en-SE" dirty="0"/>
          </a:p>
        </p:txBody>
      </p:sp>
      <p:pic>
        <p:nvPicPr>
          <p:cNvPr id="31" name="Bildobjekt 6">
            <a:extLst>
              <a:ext uri="{FF2B5EF4-FFF2-40B4-BE49-F238E27FC236}">
                <a16:creationId xmlns:a16="http://schemas.microsoft.com/office/drawing/2014/main" id="{EF0D518E-CBA8-4E21-BEF9-9AF18F6C59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30" y="4761794"/>
            <a:ext cx="520069" cy="52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39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E87F93B6-18A9-4696-BDC9-47920DCBB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021" y="2088080"/>
            <a:ext cx="2681839" cy="26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4FCEEED2-1C48-4641-B501-D9CD87D7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29" y="5039885"/>
            <a:ext cx="1179477" cy="65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ndersson System">
            <a:extLst>
              <a:ext uri="{FF2B5EF4-FFF2-40B4-BE49-F238E27FC236}">
                <a16:creationId xmlns:a16="http://schemas.microsoft.com/office/drawing/2014/main" id="{00908857-F013-47B3-B8FE-AD28186FB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654" y="5039885"/>
            <a:ext cx="1926481" cy="7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1BE726-DC92-4902-A0CC-81A5232AA85A}"/>
              </a:ext>
            </a:extLst>
          </p:cNvPr>
          <p:cNvSpPr txBox="1"/>
          <p:nvPr/>
        </p:nvSpPr>
        <p:spPr>
          <a:xfrm>
            <a:off x="313988" y="366127"/>
            <a:ext cx="928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LÄTT OCH SNYGG ATT INTEGRERA</a:t>
            </a:r>
            <a:endParaRPr lang="en-SE" sz="32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0F37BA-C5BE-4C6E-B37E-42340D75C18B}"/>
              </a:ext>
            </a:extLst>
          </p:cNvPr>
          <p:cNvGrpSpPr/>
          <p:nvPr/>
        </p:nvGrpSpPr>
        <p:grpSpPr>
          <a:xfrm>
            <a:off x="1052676" y="2122873"/>
            <a:ext cx="2086629" cy="1837174"/>
            <a:chOff x="2470685" y="2047707"/>
            <a:chExt cx="1408407" cy="1240032"/>
          </a:xfrm>
        </p:grpSpPr>
        <p:pic>
          <p:nvPicPr>
            <p:cNvPr id="33" name="Picture 32" descr="A picture containing black, dark, sitting, white&#10;&#10;Description automatically generated">
              <a:extLst>
                <a:ext uri="{FF2B5EF4-FFF2-40B4-BE49-F238E27FC236}">
                  <a16:creationId xmlns:a16="http://schemas.microsoft.com/office/drawing/2014/main" id="{EB6592F8-C71F-4462-8B03-29A9CC84F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71524">
              <a:off x="3315456" y="2764488"/>
              <a:ext cx="548792" cy="522566"/>
            </a:xfrm>
            <a:prstGeom prst="rect">
              <a:avLst/>
            </a:prstGeom>
          </p:spPr>
        </p:pic>
        <p:pic>
          <p:nvPicPr>
            <p:cNvPr id="34" name="Picture 33" descr="A picture containing electronics, sitting, black, white&#10;&#10;Description automatically generated">
              <a:extLst>
                <a:ext uri="{FF2B5EF4-FFF2-40B4-BE49-F238E27FC236}">
                  <a16:creationId xmlns:a16="http://schemas.microsoft.com/office/drawing/2014/main" id="{1D914E64-8162-4464-893E-101DCB81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28272">
              <a:off x="2470685" y="2753454"/>
              <a:ext cx="550279" cy="534285"/>
            </a:xfrm>
            <a:prstGeom prst="rect">
              <a:avLst/>
            </a:prstGeom>
          </p:spPr>
        </p:pic>
        <p:pic>
          <p:nvPicPr>
            <p:cNvPr id="35" name="Picture 34" descr="A picture containing sitting, dark, black, bowl&#10;&#10;Description automatically generated">
              <a:extLst>
                <a:ext uri="{FF2B5EF4-FFF2-40B4-BE49-F238E27FC236}">
                  <a16:creationId xmlns:a16="http://schemas.microsoft.com/office/drawing/2014/main" id="{15E1D81C-6B87-493D-BFBE-12B0CF96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84457" y="2047707"/>
              <a:ext cx="553627" cy="539762"/>
            </a:xfrm>
            <a:prstGeom prst="rect">
              <a:avLst/>
            </a:prstGeom>
          </p:spPr>
        </p:pic>
        <p:pic>
          <p:nvPicPr>
            <p:cNvPr id="36" name="Picture 35" descr="A picture containing electronics, sitting, black, device&#10;&#10;Description automatically generated">
              <a:extLst>
                <a:ext uri="{FF2B5EF4-FFF2-40B4-BE49-F238E27FC236}">
                  <a16:creationId xmlns:a16="http://schemas.microsoft.com/office/drawing/2014/main" id="{894F3276-0364-45E2-BD46-BED870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02766" y="2058080"/>
              <a:ext cx="576326" cy="543319"/>
            </a:xfrm>
            <a:prstGeom prst="rect">
              <a:avLst/>
            </a:prstGeom>
          </p:spPr>
        </p:pic>
      </p:grpSp>
      <p:pic>
        <p:nvPicPr>
          <p:cNvPr id="21" name="Picture 8" descr="Ochno AB | Ett uttag. För allt. Smart! | Mynewsdesk">
            <a:extLst>
              <a:ext uri="{FF2B5EF4-FFF2-40B4-BE49-F238E27FC236}">
                <a16:creationId xmlns:a16="http://schemas.microsoft.com/office/drawing/2014/main" id="{FC4A779B-16A0-47D1-85A3-627C7B6B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8" y="4302537"/>
            <a:ext cx="2744107" cy="14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550F661-16D7-4510-BD15-B2553C296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435" y="4597871"/>
            <a:ext cx="2305050" cy="14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48E145-DE3A-474E-A660-DAAD9933243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49" y="1783064"/>
            <a:ext cx="2878168" cy="31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29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5B6D-A4CC-4815-8E3D-49CD70D8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9F4F-E599-4FE0-8C28-9D4444EE7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81EA8-4A85-4F29-91E4-B090AAE4C3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901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11F1-E732-4025-BB79-F67D042EEC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16" y="2320108"/>
            <a:ext cx="6767190" cy="4824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7697B-53C4-4435-98A5-CFBF1E34A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16" y="-1186675"/>
            <a:ext cx="683128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01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, computer, desk&#10;&#10;Description automatically generated">
            <a:extLst>
              <a:ext uri="{FF2B5EF4-FFF2-40B4-BE49-F238E27FC236}">
                <a16:creationId xmlns:a16="http://schemas.microsoft.com/office/drawing/2014/main" id="{2BE94CED-B8A9-449B-98E6-A9A3D802DA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8" y="-312642"/>
            <a:ext cx="12393576" cy="8262384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F4B7B08D-5FEC-4A2F-BD92-6081F15D9F80}"/>
              </a:ext>
            </a:extLst>
          </p:cNvPr>
          <p:cNvSpPr/>
          <p:nvPr/>
        </p:nvSpPr>
        <p:spPr>
          <a:xfrm rot="10800000">
            <a:off x="3933824" y="1076323"/>
            <a:ext cx="4552950" cy="2524126"/>
          </a:xfrm>
          <a:prstGeom prst="trapezoid">
            <a:avLst>
              <a:gd name="adj" fmla="val 227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618BC-1F96-472D-BFA7-270B6B20BDDC}"/>
              </a:ext>
            </a:extLst>
          </p:cNvPr>
          <p:cNvSpPr txBox="1"/>
          <p:nvPr/>
        </p:nvSpPr>
        <p:spPr>
          <a:xfrm>
            <a:off x="4152898" y="1661457"/>
            <a:ext cx="4432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</a:rPr>
              <a:t>Ett uttag. För allt.</a:t>
            </a:r>
            <a:br>
              <a:rPr lang="sv-SE" sz="4000" b="1" dirty="0">
                <a:solidFill>
                  <a:schemeClr val="bg1"/>
                </a:solidFill>
              </a:rPr>
            </a:br>
            <a:r>
              <a:rPr lang="sv-SE" sz="4000" b="1" dirty="0">
                <a:solidFill>
                  <a:schemeClr val="bg1"/>
                </a:solidFill>
              </a:rPr>
              <a:t>Smart!</a:t>
            </a:r>
          </a:p>
          <a:p>
            <a:endParaRPr lang="en-SE" sz="4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541048-EB23-4B46-A696-5A4A17460E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91" y="5375275"/>
            <a:ext cx="1298402" cy="10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0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913FAD6-83FE-4EA4-ABD6-88ABAC72E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32" y="2382893"/>
            <a:ext cx="1981200" cy="1581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DE2C67-FD8B-445A-A831-E928CFBD7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finns</a:t>
            </a:r>
            <a:r>
              <a:rPr lang="en-GB" dirty="0"/>
              <a:t> </a:t>
            </a:r>
            <a:r>
              <a:rPr lang="en-GB" dirty="0" err="1"/>
              <a:t>ochno</a:t>
            </a:r>
            <a:endParaRPr lang="en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03CFD-6F4A-433E-9046-67958E0A532F}"/>
              </a:ext>
            </a:extLst>
          </p:cNvPr>
          <p:cNvSpPr txBox="1"/>
          <p:nvPr/>
        </p:nvSpPr>
        <p:spPr>
          <a:xfrm>
            <a:off x="494455" y="1486283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www.ochno.com</a:t>
            </a:r>
            <a:endParaRPr lang="en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F53F3-7711-4F20-B691-B31F11072869}"/>
              </a:ext>
            </a:extLst>
          </p:cNvPr>
          <p:cNvSpPr txBox="1"/>
          <p:nvPr/>
        </p:nvSpPr>
        <p:spPr>
          <a:xfrm>
            <a:off x="5003799" y="1486283"/>
            <a:ext cx="218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Förintegrerat</a:t>
            </a:r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7C8E7-D4B3-4414-A24D-44247FBF7EB4}"/>
              </a:ext>
            </a:extLst>
          </p:cNvPr>
          <p:cNvSpPr txBox="1"/>
          <p:nvPr/>
        </p:nvSpPr>
        <p:spPr>
          <a:xfrm>
            <a:off x="8207373" y="1499643"/>
            <a:ext cx="218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Eftermonterat</a:t>
            </a:r>
            <a:endParaRPr lang="en-SE" dirty="0"/>
          </a:p>
        </p:txBody>
      </p:sp>
      <p:pic>
        <p:nvPicPr>
          <p:cNvPr id="8" name="Picture 10" descr="Andersson System">
            <a:extLst>
              <a:ext uri="{FF2B5EF4-FFF2-40B4-BE49-F238E27FC236}">
                <a16:creationId xmlns:a16="http://schemas.microsoft.com/office/drawing/2014/main" id="{F9351ED1-6639-4FA7-8A97-CDC08D23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293" y="3701913"/>
            <a:ext cx="1926481" cy="7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A3D468B-C1EE-4113-926B-B473000B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09" y="2132614"/>
            <a:ext cx="2305050" cy="14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Kinnarps Furniture | 3D Warehouse">
            <a:extLst>
              <a:ext uri="{FF2B5EF4-FFF2-40B4-BE49-F238E27FC236}">
                <a16:creationId xmlns:a16="http://schemas.microsoft.com/office/drawing/2014/main" id="{F6DC2EB1-3555-418E-8B9C-2B59ED13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82" y="4312502"/>
            <a:ext cx="1562100" cy="6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ABBA5-456C-4BD0-983A-B9D33C187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88" y="2283287"/>
            <a:ext cx="2076450" cy="695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C83588-4F08-494E-A760-D16240F2D3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86" y="5332989"/>
            <a:ext cx="1114425" cy="100965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887BCC6-EA74-4993-BE9B-CDDFE7C9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1" y="2345776"/>
            <a:ext cx="3925680" cy="293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415FDE-70D3-4ABD-8E81-3027B5D7574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2807969"/>
            <a:ext cx="3048371" cy="18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1EAC-B584-4AF8-A078-8DD0A609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76" y="1907879"/>
            <a:ext cx="11260794" cy="633184"/>
          </a:xfrm>
        </p:spPr>
        <p:txBody>
          <a:bodyPr/>
          <a:lstStyle/>
          <a:p>
            <a:r>
              <a:rPr lang="en-GB" dirty="0" err="1"/>
              <a:t>Teknisk</a:t>
            </a:r>
            <a:r>
              <a:rPr lang="en-GB" dirty="0"/>
              <a:t> </a:t>
            </a:r>
            <a:r>
              <a:rPr lang="en-GB" dirty="0" err="1"/>
              <a:t>beskri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ED35C-0406-4BB0-86A1-9604E7873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AFECC26-E10A-4DBF-86FE-1B3FF78C6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48" y="-1253636"/>
            <a:ext cx="12867804" cy="857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028D24-4F22-4D65-A2C3-75B776A8280C}"/>
              </a:ext>
            </a:extLst>
          </p:cNvPr>
          <p:cNvSpPr/>
          <p:nvPr/>
        </p:nvSpPr>
        <p:spPr>
          <a:xfrm>
            <a:off x="-143548" y="1674486"/>
            <a:ext cx="12511314" cy="84289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F2FB5-BB34-46D3-8B22-1D71483AABF1}"/>
              </a:ext>
            </a:extLst>
          </p:cNvPr>
          <p:cNvSpPr txBox="1"/>
          <p:nvPr/>
        </p:nvSpPr>
        <p:spPr>
          <a:xfrm>
            <a:off x="483476" y="1698172"/>
            <a:ext cx="11744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TEKNISK  BESKRIVNING</a:t>
            </a:r>
            <a:endParaRPr lang="en-SE" sz="4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B5F18-64C8-4B3E-A172-0C49F49115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26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D76ECA-CAE7-4B49-AAA0-47B4C85B50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6" y="844705"/>
            <a:ext cx="10880670" cy="3907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0A9BD2-F48A-4AA0-B8FE-87EB61E4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07" y="211521"/>
            <a:ext cx="11260794" cy="633184"/>
          </a:xfrm>
        </p:spPr>
        <p:txBody>
          <a:bodyPr/>
          <a:lstStyle/>
          <a:p>
            <a:r>
              <a:rPr lang="en-GB" dirty="0"/>
              <a:t>Ochno power conference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7F379-5719-47AD-834C-66A99763A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09" y="5313561"/>
            <a:ext cx="8174991" cy="1170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Ochno Power Conference </a:t>
            </a:r>
            <a:r>
              <a:rPr lang="en-GB" dirty="0" err="1"/>
              <a:t>monteras</a:t>
            </a:r>
            <a:r>
              <a:rPr lang="en-GB" dirty="0"/>
              <a:t> under </a:t>
            </a:r>
            <a:r>
              <a:rPr lang="en-GB" dirty="0" err="1"/>
              <a:t>konferensbordet</a:t>
            </a:r>
            <a:r>
              <a:rPr lang="en-GB" dirty="0"/>
              <a:t> och </a:t>
            </a:r>
            <a:r>
              <a:rPr lang="en-GB" dirty="0" err="1"/>
              <a:t>hanterar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nödvändliga</a:t>
            </a:r>
            <a:r>
              <a:rPr lang="en-GB" dirty="0"/>
              <a:t> </a:t>
            </a:r>
            <a:r>
              <a:rPr lang="en-GB" dirty="0" err="1"/>
              <a:t>anslutningar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hela</a:t>
            </a:r>
            <a:r>
              <a:rPr lang="en-GB" dirty="0"/>
              <a:t> </a:t>
            </a:r>
            <a:r>
              <a:rPr lang="en-GB" dirty="0" err="1"/>
              <a:t>installationen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B0E88AF7-46F0-47A1-96B2-FE08AD746C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629" y="4565629"/>
            <a:ext cx="2326182" cy="22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5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>
            <a:extLst>
              <a:ext uri="{FF2B5EF4-FFF2-40B4-BE49-F238E27FC236}">
                <a16:creationId xmlns:a16="http://schemas.microsoft.com/office/drawing/2014/main" id="{547C4CE6-FDBA-4D8F-841A-C5193AFF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31" y="1174327"/>
            <a:ext cx="2476858" cy="169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0A9BD2-F48A-4AA0-B8FE-87EB61E4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videokonferens</a:t>
            </a:r>
            <a:endParaRPr lang="en-SE" dirty="0"/>
          </a:p>
        </p:txBody>
      </p:sp>
      <p:pic>
        <p:nvPicPr>
          <p:cNvPr id="37" name="Picture 22" descr="Keg Sponsors - Cloud Clipart Png Transparent Png (1080x566), Png Download">
            <a:extLst>
              <a:ext uri="{FF2B5EF4-FFF2-40B4-BE49-F238E27FC236}">
                <a16:creationId xmlns:a16="http://schemas.microsoft.com/office/drawing/2014/main" id="{7B631AD0-14EE-4CA0-8789-53A72678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810" y="5419074"/>
            <a:ext cx="1711405" cy="8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60EE61-4672-4E64-863B-B05144091376}"/>
              </a:ext>
            </a:extLst>
          </p:cNvPr>
          <p:cNvCxnSpPr>
            <a:cxnSpLocks/>
          </p:cNvCxnSpPr>
          <p:nvPr/>
        </p:nvCxnSpPr>
        <p:spPr>
          <a:xfrm>
            <a:off x="8020050" y="4119802"/>
            <a:ext cx="0" cy="828103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5D1C5B-D58A-4208-809B-FD3BE4D61AEC}"/>
              </a:ext>
            </a:extLst>
          </p:cNvPr>
          <p:cNvCxnSpPr>
            <a:cxnSpLocks/>
          </p:cNvCxnSpPr>
          <p:nvPr/>
        </p:nvCxnSpPr>
        <p:spPr>
          <a:xfrm>
            <a:off x="8020050" y="4959055"/>
            <a:ext cx="1882165" cy="0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3EAC30F8-0337-4C9A-86DE-2D7731197B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8013" y="5417187"/>
            <a:ext cx="445521" cy="45033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4EC014D-619C-408F-AACF-1D78E46C6220}"/>
              </a:ext>
            </a:extLst>
          </p:cNvPr>
          <p:cNvCxnSpPr>
            <a:cxnSpLocks/>
          </p:cNvCxnSpPr>
          <p:nvPr/>
        </p:nvCxnSpPr>
        <p:spPr>
          <a:xfrm>
            <a:off x="7320299" y="4013766"/>
            <a:ext cx="0" cy="140342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64" name="Straight Arrow Connector 15363">
            <a:extLst>
              <a:ext uri="{FF2B5EF4-FFF2-40B4-BE49-F238E27FC236}">
                <a16:creationId xmlns:a16="http://schemas.microsoft.com/office/drawing/2014/main" id="{C901AA6D-322E-42BA-ADCA-3162F9FA46D4}"/>
              </a:ext>
            </a:extLst>
          </p:cNvPr>
          <p:cNvCxnSpPr/>
          <p:nvPr/>
        </p:nvCxnSpPr>
        <p:spPr>
          <a:xfrm>
            <a:off x="9024937" y="4959055"/>
            <a:ext cx="0" cy="408522"/>
          </a:xfrm>
          <a:prstGeom prst="straightConnector1">
            <a:avLst/>
          </a:prstGeom>
          <a:ln w="38100">
            <a:solidFill>
              <a:srgbClr val="AFAB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15367">
            <a:extLst>
              <a:ext uri="{FF2B5EF4-FFF2-40B4-BE49-F238E27FC236}">
                <a16:creationId xmlns:a16="http://schemas.microsoft.com/office/drawing/2014/main" id="{06C8BC93-3FCE-4975-9C1B-3F5462E89F22}"/>
              </a:ext>
            </a:extLst>
          </p:cNvPr>
          <p:cNvSpPr txBox="1"/>
          <p:nvPr/>
        </p:nvSpPr>
        <p:spPr>
          <a:xfrm>
            <a:off x="8477301" y="5639178"/>
            <a:ext cx="121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LAN / INTERNET</a:t>
            </a:r>
            <a:endParaRPr lang="en-SE" dirty="0"/>
          </a:p>
        </p:txBody>
      </p:sp>
      <p:sp>
        <p:nvSpPr>
          <p:cNvPr id="15369" name="TextBox 15368">
            <a:extLst>
              <a:ext uri="{FF2B5EF4-FFF2-40B4-BE49-F238E27FC236}">
                <a16:creationId xmlns:a16="http://schemas.microsoft.com/office/drawing/2014/main" id="{C42E9A0A-57E2-4A97-A77D-E6D4C2868BCA}"/>
              </a:ext>
            </a:extLst>
          </p:cNvPr>
          <p:cNvSpPr txBox="1"/>
          <p:nvPr/>
        </p:nvSpPr>
        <p:spPr>
          <a:xfrm>
            <a:off x="7895600" y="4564056"/>
            <a:ext cx="213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ETHERNET / WIFI</a:t>
            </a:r>
            <a:endParaRPr lang="en-SE" dirty="0"/>
          </a:p>
        </p:txBody>
      </p:sp>
      <p:sp>
        <p:nvSpPr>
          <p:cNvPr id="15391" name="TextBox 15390">
            <a:extLst>
              <a:ext uri="{FF2B5EF4-FFF2-40B4-BE49-F238E27FC236}">
                <a16:creationId xmlns:a16="http://schemas.microsoft.com/office/drawing/2014/main" id="{AAB7BE63-F18F-4778-8971-DD8DB888539B}"/>
              </a:ext>
            </a:extLst>
          </p:cNvPr>
          <p:cNvSpPr txBox="1"/>
          <p:nvPr/>
        </p:nvSpPr>
        <p:spPr>
          <a:xfrm>
            <a:off x="741353" y="4998245"/>
            <a:ext cx="562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Enkelt</a:t>
            </a:r>
            <a:r>
              <a:rPr lang="en-GB" dirty="0"/>
              <a:t> installation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komponenter</a:t>
            </a:r>
            <a:endParaRPr lang="en-SE" dirty="0"/>
          </a:p>
        </p:txBody>
      </p:sp>
      <p:pic>
        <p:nvPicPr>
          <p:cNvPr id="5" name="Picture 4" descr="A close up of a speaker&#10;&#10;Description automatically generated">
            <a:extLst>
              <a:ext uri="{FF2B5EF4-FFF2-40B4-BE49-F238E27FC236}">
                <a16:creationId xmlns:a16="http://schemas.microsoft.com/office/drawing/2014/main" id="{74A939A6-DA06-435F-869B-67612FD4CF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5" y="3385184"/>
            <a:ext cx="3697301" cy="896379"/>
          </a:xfrm>
          <a:prstGeom prst="rect">
            <a:avLst/>
          </a:prstGeom>
        </p:spPr>
      </p:pic>
      <p:pic>
        <p:nvPicPr>
          <p:cNvPr id="6" name="Picture 5" descr="A close up of a speaker&#10;&#10;Description automatically generated">
            <a:extLst>
              <a:ext uri="{FF2B5EF4-FFF2-40B4-BE49-F238E27FC236}">
                <a16:creationId xmlns:a16="http://schemas.microsoft.com/office/drawing/2014/main" id="{A92DF3B6-9FF5-46DC-A325-03DDA717E2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73" y="3391680"/>
            <a:ext cx="3697301" cy="862265"/>
          </a:xfrm>
          <a:prstGeom prst="rect">
            <a:avLst/>
          </a:prstGeom>
        </p:spPr>
      </p:pic>
      <p:pic>
        <p:nvPicPr>
          <p:cNvPr id="9" name="Picture 2" descr="Hårdvara">
            <a:extLst>
              <a:ext uri="{FF2B5EF4-FFF2-40B4-BE49-F238E27FC236}">
                <a16:creationId xmlns:a16="http://schemas.microsoft.com/office/drawing/2014/main" id="{42176DAD-8997-4EC0-8BC6-98A681E3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11" y="1934704"/>
            <a:ext cx="986004" cy="98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6B31478-FCDF-4F99-AD49-6F28D9D9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8" y="1909495"/>
            <a:ext cx="1320270" cy="9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ell XPS 13-7390 13.3&quot; bärbar dator (platina) - Windows laptops ...">
            <a:extLst>
              <a:ext uri="{FF2B5EF4-FFF2-40B4-BE49-F238E27FC236}">
                <a16:creationId xmlns:a16="http://schemas.microsoft.com/office/drawing/2014/main" id="{35C459AF-AAE0-44E7-A643-38D0144A8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85" y="1888905"/>
            <a:ext cx="1127916" cy="11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amsung galaxy s10 svart framsida">
            <a:extLst>
              <a:ext uri="{FF2B5EF4-FFF2-40B4-BE49-F238E27FC236}">
                <a16:creationId xmlns:a16="http://schemas.microsoft.com/office/drawing/2014/main" id="{1D40EB7D-E696-4205-9547-FE33AD6AB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45" y="2092552"/>
            <a:ext cx="697702" cy="69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E8F5966-02CA-481D-94A0-66B747740B61}"/>
              </a:ext>
            </a:extLst>
          </p:cNvPr>
          <p:cNvCxnSpPr>
            <a:cxnSpLocks/>
            <a:stCxn id="86" idx="0"/>
          </p:cNvCxnSpPr>
          <p:nvPr/>
        </p:nvCxnSpPr>
        <p:spPr>
          <a:xfrm rot="16200000" flipV="1">
            <a:off x="1283783" y="3124934"/>
            <a:ext cx="926967" cy="280367"/>
          </a:xfrm>
          <a:prstGeom prst="bentConnector3">
            <a:avLst>
              <a:gd name="adj1" fmla="val 56604"/>
            </a:avLst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82111893-87FA-4051-92D6-C4251209F9DA}"/>
              </a:ext>
            </a:extLst>
          </p:cNvPr>
          <p:cNvCxnSpPr>
            <a:cxnSpLocks/>
            <a:stCxn id="15374" idx="0"/>
            <a:endCxn id="12" idx="2"/>
          </p:cNvCxnSpPr>
          <p:nvPr/>
        </p:nvCxnSpPr>
        <p:spPr>
          <a:xfrm rot="5400000" flipH="1" flipV="1">
            <a:off x="4151917" y="3082722"/>
            <a:ext cx="938346" cy="353412"/>
          </a:xfrm>
          <a:prstGeom prst="bentConnector3">
            <a:avLst>
              <a:gd name="adj1" fmla="val 56524"/>
            </a:avLst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8713428-25A2-4914-ACB9-1FAE78C93F1F}"/>
              </a:ext>
            </a:extLst>
          </p:cNvPr>
          <p:cNvCxnSpPr>
            <a:cxnSpLocks/>
          </p:cNvCxnSpPr>
          <p:nvPr/>
        </p:nvCxnSpPr>
        <p:spPr>
          <a:xfrm flipV="1">
            <a:off x="8712385" y="3839955"/>
            <a:ext cx="0" cy="32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4EC4630-6F8B-4944-B35F-8EFC1BEF3F7C}"/>
              </a:ext>
            </a:extLst>
          </p:cNvPr>
          <p:cNvSpPr txBox="1"/>
          <p:nvPr/>
        </p:nvSpPr>
        <p:spPr>
          <a:xfrm>
            <a:off x="7734305" y="2997288"/>
            <a:ext cx="82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HDMI</a:t>
            </a:r>
            <a:endParaRPr lang="en-SE" dirty="0">
              <a:solidFill>
                <a:srgbClr val="7030A0"/>
              </a:solidFill>
            </a:endParaRPr>
          </a:p>
        </p:txBody>
      </p:sp>
      <p:sp>
        <p:nvSpPr>
          <p:cNvPr id="15374" name="Oval 15373">
            <a:extLst>
              <a:ext uri="{FF2B5EF4-FFF2-40B4-BE49-F238E27FC236}">
                <a16:creationId xmlns:a16="http://schemas.microsoft.com/office/drawing/2014/main" id="{DF59E5E7-5BB4-4CAB-B928-421D94DA269A}"/>
              </a:ext>
            </a:extLst>
          </p:cNvPr>
          <p:cNvSpPr/>
          <p:nvPr/>
        </p:nvSpPr>
        <p:spPr>
          <a:xfrm>
            <a:off x="4408163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A287597-7C49-4DFB-9C86-ADBA0A795FB1}"/>
              </a:ext>
            </a:extLst>
          </p:cNvPr>
          <p:cNvSpPr/>
          <p:nvPr/>
        </p:nvSpPr>
        <p:spPr>
          <a:xfrm>
            <a:off x="3555851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E79BF6-6737-4358-8498-807C353C2EA6}"/>
              </a:ext>
            </a:extLst>
          </p:cNvPr>
          <p:cNvSpPr/>
          <p:nvPr/>
        </p:nvSpPr>
        <p:spPr>
          <a:xfrm>
            <a:off x="2703540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5C31AA5-3DE3-42A6-9569-01FDF905AE82}"/>
              </a:ext>
            </a:extLst>
          </p:cNvPr>
          <p:cNvSpPr/>
          <p:nvPr/>
        </p:nvSpPr>
        <p:spPr>
          <a:xfrm>
            <a:off x="1851228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388" name="Straight Arrow Connector 15387">
            <a:extLst>
              <a:ext uri="{FF2B5EF4-FFF2-40B4-BE49-F238E27FC236}">
                <a16:creationId xmlns:a16="http://schemas.microsoft.com/office/drawing/2014/main" id="{3A568C20-9EC1-4950-AF56-891E89C0690E}"/>
              </a:ext>
            </a:extLst>
          </p:cNvPr>
          <p:cNvCxnSpPr>
            <a:stCxn id="85" idx="0"/>
          </p:cNvCxnSpPr>
          <p:nvPr/>
        </p:nvCxnSpPr>
        <p:spPr>
          <a:xfrm flipV="1">
            <a:off x="2739761" y="2835843"/>
            <a:ext cx="6952" cy="892757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36650C2-15E0-4318-BBC2-B4C035316936}"/>
              </a:ext>
            </a:extLst>
          </p:cNvPr>
          <p:cNvCxnSpPr/>
          <p:nvPr/>
        </p:nvCxnSpPr>
        <p:spPr>
          <a:xfrm flipV="1">
            <a:off x="3595548" y="2835843"/>
            <a:ext cx="6952" cy="892757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4BAD20E-DA3E-485D-9045-F5BFDCE26B98}"/>
              </a:ext>
            </a:extLst>
          </p:cNvPr>
          <p:cNvSpPr txBox="1"/>
          <p:nvPr/>
        </p:nvSpPr>
        <p:spPr>
          <a:xfrm>
            <a:off x="2766552" y="2973428"/>
            <a:ext cx="86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USB-C</a:t>
            </a:r>
            <a:endParaRPr lang="en-SE" dirty="0">
              <a:solidFill>
                <a:schemeClr val="accent2"/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75EC97AE-4ED9-4334-9C55-45E647DE5F97}"/>
              </a:ext>
            </a:extLst>
          </p:cNvPr>
          <p:cNvSpPr/>
          <p:nvPr/>
        </p:nvSpPr>
        <p:spPr>
          <a:xfrm>
            <a:off x="8725560" y="1218822"/>
            <a:ext cx="49242" cy="468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416" name="Straight Arrow Connector 15415">
            <a:extLst>
              <a:ext uri="{FF2B5EF4-FFF2-40B4-BE49-F238E27FC236}">
                <a16:creationId xmlns:a16="http://schemas.microsoft.com/office/drawing/2014/main" id="{9740BBD2-9444-439B-8122-680F03C8451E}"/>
              </a:ext>
            </a:extLst>
          </p:cNvPr>
          <p:cNvCxnSpPr/>
          <p:nvPr/>
        </p:nvCxnSpPr>
        <p:spPr>
          <a:xfrm flipV="1">
            <a:off x="8706801" y="2891017"/>
            <a:ext cx="0" cy="83880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FFD24F5-F31D-436E-9D38-85AFE10DDB4F}"/>
              </a:ext>
            </a:extLst>
          </p:cNvPr>
          <p:cNvCxnSpPr>
            <a:cxnSpLocks/>
          </p:cNvCxnSpPr>
          <p:nvPr/>
        </p:nvCxnSpPr>
        <p:spPr>
          <a:xfrm flipV="1">
            <a:off x="9902215" y="3661840"/>
            <a:ext cx="0" cy="1286065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C372C083-49E7-4F1C-9E1C-05E51930682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05520" y="1917572"/>
            <a:ext cx="2189543" cy="883977"/>
          </a:xfrm>
          <a:prstGeom prst="bentConnector3">
            <a:avLst>
              <a:gd name="adj1" fmla="val -463"/>
            </a:avLst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78C8C12-E0F4-4EFE-A60E-800776337582}"/>
              </a:ext>
            </a:extLst>
          </p:cNvPr>
          <p:cNvSpPr txBox="1"/>
          <p:nvPr/>
        </p:nvSpPr>
        <p:spPr>
          <a:xfrm>
            <a:off x="10142281" y="2973428"/>
            <a:ext cx="8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USB</a:t>
            </a:r>
            <a:endParaRPr lang="en-SE" dirty="0">
              <a:solidFill>
                <a:srgbClr val="00B050"/>
              </a:solidFill>
            </a:endParaRPr>
          </a:p>
        </p:txBody>
      </p:sp>
      <p:pic>
        <p:nvPicPr>
          <p:cNvPr id="41" name="Picture 40" descr="A picture containing sitting, dark, black, table&#10;&#10;Description automatically generated">
            <a:extLst>
              <a:ext uri="{FF2B5EF4-FFF2-40B4-BE49-F238E27FC236}">
                <a16:creationId xmlns:a16="http://schemas.microsoft.com/office/drawing/2014/main" id="{312CEE1E-0B8B-4AF0-917C-C867C730F32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36045" y="5113291"/>
            <a:ext cx="1622742" cy="93836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CC93EB7-05C5-4B86-B6C4-84B4A6558CDF}"/>
              </a:ext>
            </a:extLst>
          </p:cNvPr>
          <p:cNvCxnSpPr>
            <a:cxnSpLocks/>
          </p:cNvCxnSpPr>
          <p:nvPr/>
        </p:nvCxnSpPr>
        <p:spPr>
          <a:xfrm>
            <a:off x="10142281" y="3980082"/>
            <a:ext cx="0" cy="1107542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5957025-9686-4D58-BA3E-EE8DDE9EF9E5}"/>
              </a:ext>
            </a:extLst>
          </p:cNvPr>
          <p:cNvSpPr txBox="1"/>
          <p:nvPr/>
        </p:nvSpPr>
        <p:spPr>
          <a:xfrm>
            <a:off x="10138790" y="4546460"/>
            <a:ext cx="8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USB</a:t>
            </a:r>
            <a:endParaRPr lang="en-S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6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B35CB17-49A4-4AB0-A37E-8462FDD3D0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42" y="965366"/>
            <a:ext cx="1981365" cy="1138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87C6F1-D597-4092-9C89-649467F1BEEB}"/>
              </a:ext>
            </a:extLst>
          </p:cNvPr>
          <p:cNvSpPr txBox="1"/>
          <p:nvPr/>
        </p:nvSpPr>
        <p:spPr>
          <a:xfrm>
            <a:off x="400578" y="293703"/>
            <a:ext cx="667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212121"/>
                </a:solidFill>
              </a:rPr>
              <a:t>OCHNOS INNOVATION</a:t>
            </a:r>
            <a:endParaRPr lang="en-SE" sz="3200" dirty="0">
              <a:solidFill>
                <a:srgbClr val="21212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2D1148-26A4-4809-8C53-8D8ADEC113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58" y="-25400"/>
            <a:ext cx="6047805" cy="7044138"/>
          </a:xfrm>
          <a:prstGeom prst="rect">
            <a:avLst/>
          </a:prstGeom>
        </p:spPr>
      </p:pic>
      <p:pic>
        <p:nvPicPr>
          <p:cNvPr id="13" name="Bildobjekt 6">
            <a:extLst>
              <a:ext uri="{FF2B5EF4-FFF2-40B4-BE49-F238E27FC236}">
                <a16:creationId xmlns:a16="http://schemas.microsoft.com/office/drawing/2014/main" id="{6CB86D55-37DD-4DF3-B19B-6DD45ECAE6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86" y="3814163"/>
            <a:ext cx="1148719" cy="114871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BDE688D-18B6-4F00-8710-5454268D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66" y="2346233"/>
            <a:ext cx="670160" cy="6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4E23391-9BA2-4C02-BD44-FBE850D8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10" y="2346233"/>
            <a:ext cx="670160" cy="6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F58D3AB-3F8C-4572-A878-A9EB5DBB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32" y="2346233"/>
            <a:ext cx="670160" cy="6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4DC224C-C887-41EA-80B6-72076DFB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44" y="2346233"/>
            <a:ext cx="670160" cy="6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1DDCE921-0615-478A-AA28-3A81F887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22" y="2346233"/>
            <a:ext cx="670160" cy="6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5661291D-560E-4A93-A34F-8D5D3344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01" y="2346233"/>
            <a:ext cx="670160" cy="6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FFF84507-733E-40B0-9501-4019F94DF0A3}"/>
              </a:ext>
            </a:extLst>
          </p:cNvPr>
          <p:cNvSpPr/>
          <p:nvPr/>
        </p:nvSpPr>
        <p:spPr>
          <a:xfrm rot="5400000">
            <a:off x="3556971" y="388980"/>
            <a:ext cx="584775" cy="5963204"/>
          </a:xfrm>
          <a:prstGeom prst="rightBrace">
            <a:avLst>
              <a:gd name="adj1" fmla="val 51385"/>
              <a:gd name="adj2" fmla="val 50000"/>
            </a:avLst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12E81C-C5F7-43F6-B4ED-8C1913E9CC00}"/>
              </a:ext>
            </a:extLst>
          </p:cNvPr>
          <p:cNvSpPr txBox="1"/>
          <p:nvPr/>
        </p:nvSpPr>
        <p:spPr>
          <a:xfrm>
            <a:off x="1668506" y="8577403"/>
            <a:ext cx="667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212121"/>
                </a:solidFill>
              </a:rPr>
              <a:t>HUR FUNKAR DET?</a:t>
            </a:r>
            <a:endParaRPr lang="en-SE" sz="3200" dirty="0">
              <a:solidFill>
                <a:srgbClr val="21212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96BB55-E55C-454A-B4F1-6EB79460231B}"/>
              </a:ext>
            </a:extLst>
          </p:cNvPr>
          <p:cNvSpPr txBox="1"/>
          <p:nvPr/>
        </p:nvSpPr>
        <p:spPr>
          <a:xfrm>
            <a:off x="617081" y="5035100"/>
            <a:ext cx="6319188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dirty="0"/>
              <a:t>Ett uttag som tillhandahåller elförsörjning, bildöverföring och kommunikation till smarta IoT-tjänster. </a:t>
            </a:r>
          </a:p>
          <a:p>
            <a:pPr algn="ctr">
              <a:lnSpc>
                <a:spcPct val="150000"/>
              </a:lnSpc>
            </a:pPr>
            <a:r>
              <a:rPr lang="sv-SE" dirty="0"/>
              <a:t>Alltid plug’n play oavsett vad som kopplas in!</a:t>
            </a:r>
            <a:endParaRPr lang="en-S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0B1A89-E587-422D-AAE5-61666A4F6BB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CFDD5A-DB23-4A4D-9D06-41F26071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234" y="2344816"/>
            <a:ext cx="670160" cy="67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77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9BD2-F48A-4AA0-B8FE-87EB61E4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Integration fast system </a:t>
            </a:r>
            <a:endParaRPr lang="en-SE" dirty="0"/>
          </a:p>
        </p:txBody>
      </p:sp>
      <p:pic>
        <p:nvPicPr>
          <p:cNvPr id="37" name="Picture 22" descr="Keg Sponsors - Cloud Clipart Png Transparent Png (1080x566), Png Download">
            <a:extLst>
              <a:ext uri="{FF2B5EF4-FFF2-40B4-BE49-F238E27FC236}">
                <a16:creationId xmlns:a16="http://schemas.microsoft.com/office/drawing/2014/main" id="{7B631AD0-14EE-4CA0-8789-53A72678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810" y="5419074"/>
            <a:ext cx="1711405" cy="8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60EE61-4672-4E64-863B-B05144091376}"/>
              </a:ext>
            </a:extLst>
          </p:cNvPr>
          <p:cNvCxnSpPr>
            <a:cxnSpLocks/>
          </p:cNvCxnSpPr>
          <p:nvPr/>
        </p:nvCxnSpPr>
        <p:spPr>
          <a:xfrm>
            <a:off x="8020050" y="4119802"/>
            <a:ext cx="0" cy="828103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5D1C5B-D58A-4208-809B-FD3BE4D61AEC}"/>
              </a:ext>
            </a:extLst>
          </p:cNvPr>
          <p:cNvCxnSpPr>
            <a:cxnSpLocks/>
          </p:cNvCxnSpPr>
          <p:nvPr/>
        </p:nvCxnSpPr>
        <p:spPr>
          <a:xfrm>
            <a:off x="8020050" y="4959055"/>
            <a:ext cx="1882165" cy="0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3EAC30F8-0337-4C9A-86DE-2D7731197B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8013" y="5417187"/>
            <a:ext cx="445521" cy="45033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4EC014D-619C-408F-AACF-1D78E46C6220}"/>
              </a:ext>
            </a:extLst>
          </p:cNvPr>
          <p:cNvCxnSpPr>
            <a:cxnSpLocks/>
          </p:cNvCxnSpPr>
          <p:nvPr/>
        </p:nvCxnSpPr>
        <p:spPr>
          <a:xfrm>
            <a:off x="7320299" y="4013766"/>
            <a:ext cx="0" cy="140342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64" name="Straight Arrow Connector 15363">
            <a:extLst>
              <a:ext uri="{FF2B5EF4-FFF2-40B4-BE49-F238E27FC236}">
                <a16:creationId xmlns:a16="http://schemas.microsoft.com/office/drawing/2014/main" id="{C901AA6D-322E-42BA-ADCA-3162F9FA46D4}"/>
              </a:ext>
            </a:extLst>
          </p:cNvPr>
          <p:cNvCxnSpPr/>
          <p:nvPr/>
        </p:nvCxnSpPr>
        <p:spPr>
          <a:xfrm>
            <a:off x="9024937" y="4959055"/>
            <a:ext cx="0" cy="408522"/>
          </a:xfrm>
          <a:prstGeom prst="straightConnector1">
            <a:avLst/>
          </a:prstGeom>
          <a:ln w="38100">
            <a:solidFill>
              <a:srgbClr val="AFAB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15367">
            <a:extLst>
              <a:ext uri="{FF2B5EF4-FFF2-40B4-BE49-F238E27FC236}">
                <a16:creationId xmlns:a16="http://schemas.microsoft.com/office/drawing/2014/main" id="{06C8BC93-3FCE-4975-9C1B-3F5462E89F22}"/>
              </a:ext>
            </a:extLst>
          </p:cNvPr>
          <p:cNvSpPr txBox="1"/>
          <p:nvPr/>
        </p:nvSpPr>
        <p:spPr>
          <a:xfrm>
            <a:off x="8477301" y="5639178"/>
            <a:ext cx="121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LAN / INTERNET</a:t>
            </a:r>
            <a:endParaRPr lang="en-SE" dirty="0"/>
          </a:p>
        </p:txBody>
      </p:sp>
      <p:sp>
        <p:nvSpPr>
          <p:cNvPr id="15369" name="TextBox 15368">
            <a:extLst>
              <a:ext uri="{FF2B5EF4-FFF2-40B4-BE49-F238E27FC236}">
                <a16:creationId xmlns:a16="http://schemas.microsoft.com/office/drawing/2014/main" id="{C42E9A0A-57E2-4A97-A77D-E6D4C2868BCA}"/>
              </a:ext>
            </a:extLst>
          </p:cNvPr>
          <p:cNvSpPr txBox="1"/>
          <p:nvPr/>
        </p:nvSpPr>
        <p:spPr>
          <a:xfrm>
            <a:off x="7895600" y="4564056"/>
            <a:ext cx="213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ETHERNET / WIFI</a:t>
            </a:r>
            <a:endParaRPr lang="en-SE" dirty="0"/>
          </a:p>
        </p:txBody>
      </p:sp>
      <p:pic>
        <p:nvPicPr>
          <p:cNvPr id="5" name="Picture 4" descr="A close up of a speaker&#10;&#10;Description automatically generated">
            <a:extLst>
              <a:ext uri="{FF2B5EF4-FFF2-40B4-BE49-F238E27FC236}">
                <a16:creationId xmlns:a16="http://schemas.microsoft.com/office/drawing/2014/main" id="{74A939A6-DA06-435F-869B-67612FD4CF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5" y="3385184"/>
            <a:ext cx="3697301" cy="896379"/>
          </a:xfrm>
          <a:prstGeom prst="rect">
            <a:avLst/>
          </a:prstGeom>
        </p:spPr>
      </p:pic>
      <p:pic>
        <p:nvPicPr>
          <p:cNvPr id="6" name="Picture 5" descr="A close up of a speaker&#10;&#10;Description automatically generated">
            <a:extLst>
              <a:ext uri="{FF2B5EF4-FFF2-40B4-BE49-F238E27FC236}">
                <a16:creationId xmlns:a16="http://schemas.microsoft.com/office/drawing/2014/main" id="{A92DF3B6-9FF5-46DC-A325-03DDA717E2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73" y="3391680"/>
            <a:ext cx="3697301" cy="862265"/>
          </a:xfrm>
          <a:prstGeom prst="rect">
            <a:avLst/>
          </a:prstGeom>
        </p:spPr>
      </p:pic>
      <p:pic>
        <p:nvPicPr>
          <p:cNvPr id="9" name="Picture 2" descr="Hårdvara">
            <a:extLst>
              <a:ext uri="{FF2B5EF4-FFF2-40B4-BE49-F238E27FC236}">
                <a16:creationId xmlns:a16="http://schemas.microsoft.com/office/drawing/2014/main" id="{42176DAD-8997-4EC0-8BC6-98A681E3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11" y="1934704"/>
            <a:ext cx="986004" cy="98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6B31478-FCDF-4F99-AD49-6F28D9D9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8" y="1909495"/>
            <a:ext cx="1320270" cy="9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ell XPS 13-7390 13.3&quot; bärbar dator (platina) - Windows laptops ...">
            <a:extLst>
              <a:ext uri="{FF2B5EF4-FFF2-40B4-BE49-F238E27FC236}">
                <a16:creationId xmlns:a16="http://schemas.microsoft.com/office/drawing/2014/main" id="{35C459AF-AAE0-44E7-A643-38D0144A8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85" y="1888905"/>
            <a:ext cx="1127916" cy="11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E8F5966-02CA-481D-94A0-66B747740B61}"/>
              </a:ext>
            </a:extLst>
          </p:cNvPr>
          <p:cNvCxnSpPr>
            <a:cxnSpLocks/>
            <a:stCxn id="86" idx="0"/>
          </p:cNvCxnSpPr>
          <p:nvPr/>
        </p:nvCxnSpPr>
        <p:spPr>
          <a:xfrm rot="16200000" flipV="1">
            <a:off x="1283783" y="3124934"/>
            <a:ext cx="926967" cy="280367"/>
          </a:xfrm>
          <a:prstGeom prst="bentConnector3">
            <a:avLst>
              <a:gd name="adj1" fmla="val 56604"/>
            </a:avLst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8713428-25A2-4914-ACB9-1FAE78C93F1F}"/>
              </a:ext>
            </a:extLst>
          </p:cNvPr>
          <p:cNvCxnSpPr>
            <a:cxnSpLocks/>
          </p:cNvCxnSpPr>
          <p:nvPr/>
        </p:nvCxnSpPr>
        <p:spPr>
          <a:xfrm flipV="1">
            <a:off x="8712385" y="3839955"/>
            <a:ext cx="0" cy="32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4EC4630-6F8B-4944-B35F-8EFC1BEF3F7C}"/>
              </a:ext>
            </a:extLst>
          </p:cNvPr>
          <p:cNvSpPr txBox="1"/>
          <p:nvPr/>
        </p:nvSpPr>
        <p:spPr>
          <a:xfrm>
            <a:off x="7734305" y="2997288"/>
            <a:ext cx="82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HDMI</a:t>
            </a:r>
            <a:endParaRPr lang="en-SE" dirty="0">
              <a:solidFill>
                <a:srgbClr val="7030A0"/>
              </a:solidFill>
            </a:endParaRPr>
          </a:p>
        </p:txBody>
      </p:sp>
      <p:sp>
        <p:nvSpPr>
          <p:cNvPr id="15374" name="Oval 15373">
            <a:extLst>
              <a:ext uri="{FF2B5EF4-FFF2-40B4-BE49-F238E27FC236}">
                <a16:creationId xmlns:a16="http://schemas.microsoft.com/office/drawing/2014/main" id="{DF59E5E7-5BB4-4CAB-B928-421D94DA269A}"/>
              </a:ext>
            </a:extLst>
          </p:cNvPr>
          <p:cNvSpPr/>
          <p:nvPr/>
        </p:nvSpPr>
        <p:spPr>
          <a:xfrm>
            <a:off x="4408163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A287597-7C49-4DFB-9C86-ADBA0A795FB1}"/>
              </a:ext>
            </a:extLst>
          </p:cNvPr>
          <p:cNvSpPr/>
          <p:nvPr/>
        </p:nvSpPr>
        <p:spPr>
          <a:xfrm>
            <a:off x="3555851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E79BF6-6737-4358-8498-807C353C2EA6}"/>
              </a:ext>
            </a:extLst>
          </p:cNvPr>
          <p:cNvSpPr/>
          <p:nvPr/>
        </p:nvSpPr>
        <p:spPr>
          <a:xfrm>
            <a:off x="2703540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5C31AA5-3DE3-42A6-9569-01FDF905AE82}"/>
              </a:ext>
            </a:extLst>
          </p:cNvPr>
          <p:cNvSpPr/>
          <p:nvPr/>
        </p:nvSpPr>
        <p:spPr>
          <a:xfrm>
            <a:off x="1851228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388" name="Straight Arrow Connector 15387">
            <a:extLst>
              <a:ext uri="{FF2B5EF4-FFF2-40B4-BE49-F238E27FC236}">
                <a16:creationId xmlns:a16="http://schemas.microsoft.com/office/drawing/2014/main" id="{3A568C20-9EC1-4950-AF56-891E89C0690E}"/>
              </a:ext>
            </a:extLst>
          </p:cNvPr>
          <p:cNvCxnSpPr>
            <a:stCxn id="85" idx="0"/>
          </p:cNvCxnSpPr>
          <p:nvPr/>
        </p:nvCxnSpPr>
        <p:spPr>
          <a:xfrm flipV="1">
            <a:off x="2739761" y="2835843"/>
            <a:ext cx="6952" cy="892757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36650C2-15E0-4318-BBC2-B4C035316936}"/>
              </a:ext>
            </a:extLst>
          </p:cNvPr>
          <p:cNvCxnSpPr/>
          <p:nvPr/>
        </p:nvCxnSpPr>
        <p:spPr>
          <a:xfrm flipV="1">
            <a:off x="3595548" y="2835843"/>
            <a:ext cx="6952" cy="892757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4BAD20E-DA3E-485D-9045-F5BFDCE26B98}"/>
              </a:ext>
            </a:extLst>
          </p:cNvPr>
          <p:cNvSpPr txBox="1"/>
          <p:nvPr/>
        </p:nvSpPr>
        <p:spPr>
          <a:xfrm>
            <a:off x="2766552" y="2973428"/>
            <a:ext cx="86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USB-C</a:t>
            </a:r>
            <a:endParaRPr lang="en-SE" dirty="0">
              <a:solidFill>
                <a:schemeClr val="accent2"/>
              </a:solidFill>
            </a:endParaRPr>
          </a:p>
        </p:txBody>
      </p:sp>
      <p:cxnSp>
        <p:nvCxnSpPr>
          <p:cNvPr id="15416" name="Straight Arrow Connector 15415">
            <a:extLst>
              <a:ext uri="{FF2B5EF4-FFF2-40B4-BE49-F238E27FC236}">
                <a16:creationId xmlns:a16="http://schemas.microsoft.com/office/drawing/2014/main" id="{9740BBD2-9444-439B-8122-680F03C8451E}"/>
              </a:ext>
            </a:extLst>
          </p:cNvPr>
          <p:cNvCxnSpPr/>
          <p:nvPr/>
        </p:nvCxnSpPr>
        <p:spPr>
          <a:xfrm flipV="1">
            <a:off x="8706801" y="2891017"/>
            <a:ext cx="0" cy="83880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FFD24F5-F31D-436E-9D38-85AFE10DDB4F}"/>
              </a:ext>
            </a:extLst>
          </p:cNvPr>
          <p:cNvCxnSpPr>
            <a:cxnSpLocks/>
          </p:cNvCxnSpPr>
          <p:nvPr/>
        </p:nvCxnSpPr>
        <p:spPr>
          <a:xfrm flipV="1">
            <a:off x="9902215" y="3661840"/>
            <a:ext cx="0" cy="1286065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icture containing sitting, dark, black, table&#10;&#10;Description automatically generated">
            <a:extLst>
              <a:ext uri="{FF2B5EF4-FFF2-40B4-BE49-F238E27FC236}">
                <a16:creationId xmlns:a16="http://schemas.microsoft.com/office/drawing/2014/main" id="{9B362CA4-BD9B-4D3A-BFEF-22A8F95164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36045" y="5113291"/>
            <a:ext cx="1622742" cy="938362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FFFD3B4-9515-4A70-968C-F9447DC38805}"/>
              </a:ext>
            </a:extLst>
          </p:cNvPr>
          <p:cNvCxnSpPr>
            <a:cxnSpLocks/>
          </p:cNvCxnSpPr>
          <p:nvPr/>
        </p:nvCxnSpPr>
        <p:spPr>
          <a:xfrm>
            <a:off x="10142281" y="3980082"/>
            <a:ext cx="0" cy="1107542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78C8C12-E0F4-4EFE-A60E-800776337582}"/>
              </a:ext>
            </a:extLst>
          </p:cNvPr>
          <p:cNvSpPr txBox="1"/>
          <p:nvPr/>
        </p:nvSpPr>
        <p:spPr>
          <a:xfrm>
            <a:off x="10142281" y="2973428"/>
            <a:ext cx="8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USB</a:t>
            </a:r>
            <a:endParaRPr lang="en-SE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51EDF2-ACE2-45FF-B8BA-1708A7AEB631}"/>
              </a:ext>
            </a:extLst>
          </p:cNvPr>
          <p:cNvSpPr txBox="1"/>
          <p:nvPr/>
        </p:nvSpPr>
        <p:spPr>
          <a:xfrm>
            <a:off x="10138790" y="4546460"/>
            <a:ext cx="8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USB</a:t>
            </a:r>
            <a:endParaRPr lang="en-SE" dirty="0">
              <a:solidFill>
                <a:srgbClr val="00B05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0B01F1D-D4BA-4B56-B924-6764DEA4EC2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6" y="4349591"/>
            <a:ext cx="4980686" cy="202990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AFEC158-D028-4BDB-AFD8-F461CF6EEBF2}"/>
              </a:ext>
            </a:extLst>
          </p:cNvPr>
          <p:cNvSpPr txBox="1"/>
          <p:nvPr/>
        </p:nvSpPr>
        <p:spPr>
          <a:xfrm>
            <a:off x="447730" y="1133475"/>
            <a:ext cx="630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Kombinera</a:t>
            </a:r>
            <a:r>
              <a:rPr lang="en-GB" dirty="0"/>
              <a:t> BYOD med fast </a:t>
            </a:r>
            <a:r>
              <a:rPr lang="en-GB" dirty="0" err="1"/>
              <a:t>konferenssystem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Automatisk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manuel</a:t>
            </a:r>
            <a:r>
              <a:rPr lang="en-GB" dirty="0"/>
              <a:t> </a:t>
            </a:r>
            <a:r>
              <a:rPr lang="en-GB" dirty="0" err="1"/>
              <a:t>växling</a:t>
            </a:r>
            <a:r>
              <a:rPr lang="en-GB" dirty="0"/>
              <a:t>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7CD268-5E27-495A-AF39-27BE17373B74}"/>
              </a:ext>
            </a:extLst>
          </p:cNvPr>
          <p:cNvCxnSpPr>
            <a:cxnSpLocks/>
          </p:cNvCxnSpPr>
          <p:nvPr/>
        </p:nvCxnSpPr>
        <p:spPr>
          <a:xfrm flipV="1">
            <a:off x="4451115" y="4023036"/>
            <a:ext cx="0" cy="1394151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6BEE749-1DC4-43A0-BB62-16821A7A32E1}"/>
              </a:ext>
            </a:extLst>
          </p:cNvPr>
          <p:cNvSpPr txBox="1"/>
          <p:nvPr/>
        </p:nvSpPr>
        <p:spPr>
          <a:xfrm>
            <a:off x="4462745" y="4546460"/>
            <a:ext cx="1661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USB-C alt.</a:t>
            </a:r>
            <a:br>
              <a:rPr lang="en-GB" sz="1400" dirty="0">
                <a:solidFill>
                  <a:schemeClr val="accent2"/>
                </a:solidFill>
              </a:rPr>
            </a:br>
            <a:r>
              <a:rPr lang="en-GB" sz="1400" dirty="0">
                <a:solidFill>
                  <a:schemeClr val="accent2"/>
                </a:solidFill>
              </a:rPr>
              <a:t>HDMI + USB-A</a:t>
            </a:r>
            <a:endParaRPr lang="en-SE" sz="14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20A03-B2C4-4F1E-BB03-6EBED15AD374}"/>
              </a:ext>
            </a:extLst>
          </p:cNvPr>
          <p:cNvSpPr txBox="1"/>
          <p:nvPr/>
        </p:nvSpPr>
        <p:spPr>
          <a:xfrm>
            <a:off x="9394170" y="6488668"/>
            <a:ext cx="29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T.EX. HP SLICE G2</a:t>
            </a:r>
            <a:endParaRPr lang="en-SE" dirty="0"/>
          </a:p>
        </p:txBody>
      </p:sp>
      <p:pic>
        <p:nvPicPr>
          <p:cNvPr id="49" name="Picture 5">
            <a:extLst>
              <a:ext uri="{FF2B5EF4-FFF2-40B4-BE49-F238E27FC236}">
                <a16:creationId xmlns:a16="http://schemas.microsoft.com/office/drawing/2014/main" id="{CDC2235A-2947-431E-876E-E932AC8C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31" y="1174327"/>
            <a:ext cx="2476858" cy="169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0F4425D4-8109-4063-8F8E-82A7A180BEE3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05520" y="1917572"/>
            <a:ext cx="2189543" cy="883977"/>
          </a:xfrm>
          <a:prstGeom prst="bentConnector3">
            <a:avLst>
              <a:gd name="adj1" fmla="val -463"/>
            </a:avLst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393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9BD2-F48A-4AA0-B8FE-87EB61E4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Integration fast system </a:t>
            </a:r>
            <a:endParaRPr lang="en-SE" dirty="0"/>
          </a:p>
        </p:txBody>
      </p:sp>
      <p:pic>
        <p:nvPicPr>
          <p:cNvPr id="37" name="Picture 22" descr="Keg Sponsors - Cloud Clipart Png Transparent Png (1080x566), Png Download">
            <a:extLst>
              <a:ext uri="{FF2B5EF4-FFF2-40B4-BE49-F238E27FC236}">
                <a16:creationId xmlns:a16="http://schemas.microsoft.com/office/drawing/2014/main" id="{7B631AD0-14EE-4CA0-8789-53A72678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810" y="5419074"/>
            <a:ext cx="1711405" cy="8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60EE61-4672-4E64-863B-B05144091376}"/>
              </a:ext>
            </a:extLst>
          </p:cNvPr>
          <p:cNvCxnSpPr>
            <a:cxnSpLocks/>
          </p:cNvCxnSpPr>
          <p:nvPr/>
        </p:nvCxnSpPr>
        <p:spPr>
          <a:xfrm>
            <a:off x="8020050" y="4119802"/>
            <a:ext cx="0" cy="828103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5D1C5B-D58A-4208-809B-FD3BE4D61AEC}"/>
              </a:ext>
            </a:extLst>
          </p:cNvPr>
          <p:cNvCxnSpPr>
            <a:cxnSpLocks/>
          </p:cNvCxnSpPr>
          <p:nvPr/>
        </p:nvCxnSpPr>
        <p:spPr>
          <a:xfrm>
            <a:off x="8020050" y="4959055"/>
            <a:ext cx="1882165" cy="0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3EAC30F8-0337-4C9A-86DE-2D7731197B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8013" y="5417187"/>
            <a:ext cx="445521" cy="450338"/>
          </a:xfrm>
          <a:prstGeom prst="rect">
            <a:avLst/>
          </a:prstGeom>
        </p:spPr>
      </p:pic>
      <p:cxnSp>
        <p:nvCxnSpPr>
          <p:cNvPr id="15364" name="Straight Arrow Connector 15363">
            <a:extLst>
              <a:ext uri="{FF2B5EF4-FFF2-40B4-BE49-F238E27FC236}">
                <a16:creationId xmlns:a16="http://schemas.microsoft.com/office/drawing/2014/main" id="{C901AA6D-322E-42BA-ADCA-3162F9FA46D4}"/>
              </a:ext>
            </a:extLst>
          </p:cNvPr>
          <p:cNvCxnSpPr/>
          <p:nvPr/>
        </p:nvCxnSpPr>
        <p:spPr>
          <a:xfrm>
            <a:off x="9024937" y="4959055"/>
            <a:ext cx="0" cy="408522"/>
          </a:xfrm>
          <a:prstGeom prst="straightConnector1">
            <a:avLst/>
          </a:prstGeom>
          <a:ln w="38100">
            <a:solidFill>
              <a:srgbClr val="AFAB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15367">
            <a:extLst>
              <a:ext uri="{FF2B5EF4-FFF2-40B4-BE49-F238E27FC236}">
                <a16:creationId xmlns:a16="http://schemas.microsoft.com/office/drawing/2014/main" id="{06C8BC93-3FCE-4975-9C1B-3F5462E89F22}"/>
              </a:ext>
            </a:extLst>
          </p:cNvPr>
          <p:cNvSpPr txBox="1"/>
          <p:nvPr/>
        </p:nvSpPr>
        <p:spPr>
          <a:xfrm>
            <a:off x="8477301" y="5639178"/>
            <a:ext cx="121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LAN / INTERNET</a:t>
            </a:r>
            <a:endParaRPr lang="en-SE" dirty="0"/>
          </a:p>
        </p:txBody>
      </p:sp>
      <p:sp>
        <p:nvSpPr>
          <p:cNvPr id="15369" name="TextBox 15368">
            <a:extLst>
              <a:ext uri="{FF2B5EF4-FFF2-40B4-BE49-F238E27FC236}">
                <a16:creationId xmlns:a16="http://schemas.microsoft.com/office/drawing/2014/main" id="{C42E9A0A-57E2-4A97-A77D-E6D4C2868BCA}"/>
              </a:ext>
            </a:extLst>
          </p:cNvPr>
          <p:cNvSpPr txBox="1"/>
          <p:nvPr/>
        </p:nvSpPr>
        <p:spPr>
          <a:xfrm>
            <a:off x="7895600" y="4564056"/>
            <a:ext cx="213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ETHERNET / WIFI</a:t>
            </a:r>
            <a:endParaRPr lang="en-SE" dirty="0"/>
          </a:p>
        </p:txBody>
      </p:sp>
      <p:pic>
        <p:nvPicPr>
          <p:cNvPr id="5" name="Picture 4" descr="A close up of a speaker&#10;&#10;Description automatically generated">
            <a:extLst>
              <a:ext uri="{FF2B5EF4-FFF2-40B4-BE49-F238E27FC236}">
                <a16:creationId xmlns:a16="http://schemas.microsoft.com/office/drawing/2014/main" id="{74A939A6-DA06-435F-869B-67612FD4CF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5" y="3385184"/>
            <a:ext cx="3697301" cy="896379"/>
          </a:xfrm>
          <a:prstGeom prst="rect">
            <a:avLst/>
          </a:prstGeom>
        </p:spPr>
      </p:pic>
      <p:pic>
        <p:nvPicPr>
          <p:cNvPr id="6" name="Picture 5" descr="A close up of a speaker&#10;&#10;Description automatically generated">
            <a:extLst>
              <a:ext uri="{FF2B5EF4-FFF2-40B4-BE49-F238E27FC236}">
                <a16:creationId xmlns:a16="http://schemas.microsoft.com/office/drawing/2014/main" id="{A92DF3B6-9FF5-46DC-A325-03DDA717E2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73" y="3391680"/>
            <a:ext cx="3697301" cy="862265"/>
          </a:xfrm>
          <a:prstGeom prst="rect">
            <a:avLst/>
          </a:prstGeom>
        </p:spPr>
      </p:pic>
      <p:pic>
        <p:nvPicPr>
          <p:cNvPr id="9" name="Picture 2" descr="Hårdvara">
            <a:extLst>
              <a:ext uri="{FF2B5EF4-FFF2-40B4-BE49-F238E27FC236}">
                <a16:creationId xmlns:a16="http://schemas.microsoft.com/office/drawing/2014/main" id="{42176DAD-8997-4EC0-8BC6-98A681E3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11" y="1934704"/>
            <a:ext cx="986004" cy="98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6B31478-FCDF-4F99-AD49-6F28D9D9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8" y="1909495"/>
            <a:ext cx="1320270" cy="9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ell XPS 13-7390 13.3&quot; bärbar dator (platina) - Windows laptops ...">
            <a:extLst>
              <a:ext uri="{FF2B5EF4-FFF2-40B4-BE49-F238E27FC236}">
                <a16:creationId xmlns:a16="http://schemas.microsoft.com/office/drawing/2014/main" id="{35C459AF-AAE0-44E7-A643-38D0144A8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85" y="1888905"/>
            <a:ext cx="1127916" cy="11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E8F5966-02CA-481D-94A0-66B747740B61}"/>
              </a:ext>
            </a:extLst>
          </p:cNvPr>
          <p:cNvCxnSpPr>
            <a:cxnSpLocks/>
            <a:stCxn id="86" idx="0"/>
          </p:cNvCxnSpPr>
          <p:nvPr/>
        </p:nvCxnSpPr>
        <p:spPr>
          <a:xfrm rot="16200000" flipV="1">
            <a:off x="1283783" y="3124934"/>
            <a:ext cx="926967" cy="280367"/>
          </a:xfrm>
          <a:prstGeom prst="bentConnector3">
            <a:avLst>
              <a:gd name="adj1" fmla="val 56604"/>
            </a:avLst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8713428-25A2-4914-ACB9-1FAE78C93F1F}"/>
              </a:ext>
            </a:extLst>
          </p:cNvPr>
          <p:cNvCxnSpPr>
            <a:cxnSpLocks/>
          </p:cNvCxnSpPr>
          <p:nvPr/>
        </p:nvCxnSpPr>
        <p:spPr>
          <a:xfrm flipV="1">
            <a:off x="8712385" y="3839955"/>
            <a:ext cx="0" cy="32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4EC4630-6F8B-4944-B35F-8EFC1BEF3F7C}"/>
              </a:ext>
            </a:extLst>
          </p:cNvPr>
          <p:cNvSpPr txBox="1"/>
          <p:nvPr/>
        </p:nvSpPr>
        <p:spPr>
          <a:xfrm>
            <a:off x="7734305" y="2997288"/>
            <a:ext cx="82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HDMI</a:t>
            </a:r>
            <a:endParaRPr lang="en-SE" dirty="0">
              <a:solidFill>
                <a:srgbClr val="7030A0"/>
              </a:solidFill>
            </a:endParaRPr>
          </a:p>
        </p:txBody>
      </p:sp>
      <p:sp>
        <p:nvSpPr>
          <p:cNvPr id="15374" name="Oval 15373">
            <a:extLst>
              <a:ext uri="{FF2B5EF4-FFF2-40B4-BE49-F238E27FC236}">
                <a16:creationId xmlns:a16="http://schemas.microsoft.com/office/drawing/2014/main" id="{DF59E5E7-5BB4-4CAB-B928-421D94DA269A}"/>
              </a:ext>
            </a:extLst>
          </p:cNvPr>
          <p:cNvSpPr/>
          <p:nvPr/>
        </p:nvSpPr>
        <p:spPr>
          <a:xfrm>
            <a:off x="4408163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A287597-7C49-4DFB-9C86-ADBA0A795FB1}"/>
              </a:ext>
            </a:extLst>
          </p:cNvPr>
          <p:cNvSpPr/>
          <p:nvPr/>
        </p:nvSpPr>
        <p:spPr>
          <a:xfrm>
            <a:off x="3555851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E79BF6-6737-4358-8498-807C353C2EA6}"/>
              </a:ext>
            </a:extLst>
          </p:cNvPr>
          <p:cNvSpPr/>
          <p:nvPr/>
        </p:nvSpPr>
        <p:spPr>
          <a:xfrm>
            <a:off x="2703540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5C31AA5-3DE3-42A6-9569-01FDF905AE82}"/>
              </a:ext>
            </a:extLst>
          </p:cNvPr>
          <p:cNvSpPr/>
          <p:nvPr/>
        </p:nvSpPr>
        <p:spPr>
          <a:xfrm>
            <a:off x="1851228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388" name="Straight Arrow Connector 15387">
            <a:extLst>
              <a:ext uri="{FF2B5EF4-FFF2-40B4-BE49-F238E27FC236}">
                <a16:creationId xmlns:a16="http://schemas.microsoft.com/office/drawing/2014/main" id="{3A568C20-9EC1-4950-AF56-891E89C0690E}"/>
              </a:ext>
            </a:extLst>
          </p:cNvPr>
          <p:cNvCxnSpPr>
            <a:stCxn id="85" idx="0"/>
          </p:cNvCxnSpPr>
          <p:nvPr/>
        </p:nvCxnSpPr>
        <p:spPr>
          <a:xfrm flipV="1">
            <a:off x="2739761" y="2835843"/>
            <a:ext cx="6952" cy="892757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36650C2-15E0-4318-BBC2-B4C035316936}"/>
              </a:ext>
            </a:extLst>
          </p:cNvPr>
          <p:cNvCxnSpPr/>
          <p:nvPr/>
        </p:nvCxnSpPr>
        <p:spPr>
          <a:xfrm flipV="1">
            <a:off x="3595548" y="2835843"/>
            <a:ext cx="6952" cy="892757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4BAD20E-DA3E-485D-9045-F5BFDCE26B98}"/>
              </a:ext>
            </a:extLst>
          </p:cNvPr>
          <p:cNvSpPr txBox="1"/>
          <p:nvPr/>
        </p:nvSpPr>
        <p:spPr>
          <a:xfrm>
            <a:off x="2766552" y="2973428"/>
            <a:ext cx="86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USB-C</a:t>
            </a:r>
            <a:endParaRPr lang="en-SE" dirty="0">
              <a:solidFill>
                <a:schemeClr val="accent2"/>
              </a:solidFill>
            </a:endParaRPr>
          </a:p>
        </p:txBody>
      </p:sp>
      <p:cxnSp>
        <p:nvCxnSpPr>
          <p:cNvPr id="15416" name="Straight Arrow Connector 15415">
            <a:extLst>
              <a:ext uri="{FF2B5EF4-FFF2-40B4-BE49-F238E27FC236}">
                <a16:creationId xmlns:a16="http://schemas.microsoft.com/office/drawing/2014/main" id="{9740BBD2-9444-439B-8122-680F03C8451E}"/>
              </a:ext>
            </a:extLst>
          </p:cNvPr>
          <p:cNvCxnSpPr/>
          <p:nvPr/>
        </p:nvCxnSpPr>
        <p:spPr>
          <a:xfrm flipV="1">
            <a:off x="8706801" y="2891017"/>
            <a:ext cx="0" cy="83880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FFD24F5-F31D-436E-9D38-85AFE10DDB4F}"/>
              </a:ext>
            </a:extLst>
          </p:cNvPr>
          <p:cNvCxnSpPr>
            <a:cxnSpLocks/>
          </p:cNvCxnSpPr>
          <p:nvPr/>
        </p:nvCxnSpPr>
        <p:spPr>
          <a:xfrm flipV="1">
            <a:off x="9902215" y="3661840"/>
            <a:ext cx="0" cy="1286065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icture containing sitting, dark, black, table&#10;&#10;Description automatically generated">
            <a:extLst>
              <a:ext uri="{FF2B5EF4-FFF2-40B4-BE49-F238E27FC236}">
                <a16:creationId xmlns:a16="http://schemas.microsoft.com/office/drawing/2014/main" id="{9B362CA4-BD9B-4D3A-BFEF-22A8F95164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36045" y="5113291"/>
            <a:ext cx="1622742" cy="938362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FFFD3B4-9515-4A70-968C-F9447DC38805}"/>
              </a:ext>
            </a:extLst>
          </p:cNvPr>
          <p:cNvCxnSpPr>
            <a:cxnSpLocks/>
          </p:cNvCxnSpPr>
          <p:nvPr/>
        </p:nvCxnSpPr>
        <p:spPr>
          <a:xfrm>
            <a:off x="10142281" y="3980082"/>
            <a:ext cx="0" cy="1107542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78C8C12-E0F4-4EFE-A60E-800776337582}"/>
              </a:ext>
            </a:extLst>
          </p:cNvPr>
          <p:cNvSpPr txBox="1"/>
          <p:nvPr/>
        </p:nvSpPr>
        <p:spPr>
          <a:xfrm>
            <a:off x="10142281" y="2973428"/>
            <a:ext cx="8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USB</a:t>
            </a:r>
            <a:endParaRPr lang="en-SE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51EDF2-ACE2-45FF-B8BA-1708A7AEB631}"/>
              </a:ext>
            </a:extLst>
          </p:cNvPr>
          <p:cNvSpPr txBox="1"/>
          <p:nvPr/>
        </p:nvSpPr>
        <p:spPr>
          <a:xfrm>
            <a:off x="10138790" y="4546460"/>
            <a:ext cx="8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USB</a:t>
            </a:r>
            <a:endParaRPr lang="en-SE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FEC158-D028-4BDB-AFD8-F461CF6EEBF2}"/>
              </a:ext>
            </a:extLst>
          </p:cNvPr>
          <p:cNvSpPr txBox="1"/>
          <p:nvPr/>
        </p:nvSpPr>
        <p:spPr>
          <a:xfrm>
            <a:off x="447730" y="1133475"/>
            <a:ext cx="630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Använd</a:t>
            </a:r>
            <a:r>
              <a:rPr lang="en-GB" dirty="0"/>
              <a:t> </a:t>
            </a:r>
            <a:r>
              <a:rPr lang="en-GB" dirty="0" err="1"/>
              <a:t>Ochnos</a:t>
            </a:r>
            <a:r>
              <a:rPr lang="en-GB" dirty="0"/>
              <a:t> HDMI+USB-A till USB-C Adapter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enheter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saknar</a:t>
            </a:r>
            <a:r>
              <a:rPr lang="en-GB" dirty="0"/>
              <a:t> USB-C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BEE749-1DC4-43A0-BB62-16821A7A32E1}"/>
              </a:ext>
            </a:extLst>
          </p:cNvPr>
          <p:cNvSpPr txBox="1"/>
          <p:nvPr/>
        </p:nvSpPr>
        <p:spPr>
          <a:xfrm>
            <a:off x="4539773" y="4533853"/>
            <a:ext cx="86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USB-C</a:t>
            </a:r>
            <a:endParaRPr lang="en-SE" dirty="0">
              <a:solidFill>
                <a:schemeClr val="accent2"/>
              </a:solidFill>
            </a:endParaRPr>
          </a:p>
        </p:txBody>
      </p:sp>
      <p:pic>
        <p:nvPicPr>
          <p:cNvPr id="21506" name="Picture 2" descr="ThinkSmart Hub 500 for Microsoft Teams | All-in-one, purpose-built ...">
            <a:extLst>
              <a:ext uri="{FF2B5EF4-FFF2-40B4-BE49-F238E27FC236}">
                <a16:creationId xmlns:a16="http://schemas.microsoft.com/office/drawing/2014/main" id="{85C26B56-32F6-4485-8AE2-C607C278C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" y="4307418"/>
            <a:ext cx="3599851" cy="20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A close up of a device&#10;&#10;Description automatically generated">
            <a:extLst>
              <a:ext uri="{FF2B5EF4-FFF2-40B4-BE49-F238E27FC236}">
                <a16:creationId xmlns:a16="http://schemas.microsoft.com/office/drawing/2014/main" id="{57F06574-1DA7-41D5-8EAC-3E69CBD9B3A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3806">
            <a:off x="4213662" y="4839513"/>
            <a:ext cx="1513965" cy="885011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CE44CB3-4237-4BC4-A74F-D7189C10B7C6}"/>
              </a:ext>
            </a:extLst>
          </p:cNvPr>
          <p:cNvCxnSpPr>
            <a:cxnSpLocks/>
          </p:cNvCxnSpPr>
          <p:nvPr/>
        </p:nvCxnSpPr>
        <p:spPr>
          <a:xfrm flipV="1">
            <a:off x="3373177" y="5319452"/>
            <a:ext cx="856299" cy="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EEEB471-637E-467E-8516-46270E96F9A1}"/>
              </a:ext>
            </a:extLst>
          </p:cNvPr>
          <p:cNvCxnSpPr>
            <a:cxnSpLocks/>
          </p:cNvCxnSpPr>
          <p:nvPr/>
        </p:nvCxnSpPr>
        <p:spPr>
          <a:xfrm flipV="1">
            <a:off x="3385421" y="5724524"/>
            <a:ext cx="856299" cy="1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B92A438-8B43-465E-9120-DFC523CA2833}"/>
              </a:ext>
            </a:extLst>
          </p:cNvPr>
          <p:cNvSpPr txBox="1"/>
          <p:nvPr/>
        </p:nvSpPr>
        <p:spPr>
          <a:xfrm>
            <a:off x="3527394" y="5801071"/>
            <a:ext cx="8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USB</a:t>
            </a:r>
            <a:endParaRPr lang="en-SE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A91B91-BD3F-4922-AE75-93F5CBFFD27A}"/>
              </a:ext>
            </a:extLst>
          </p:cNvPr>
          <p:cNvSpPr txBox="1"/>
          <p:nvPr/>
        </p:nvSpPr>
        <p:spPr>
          <a:xfrm>
            <a:off x="3380890" y="4932251"/>
            <a:ext cx="82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HDMI</a:t>
            </a:r>
            <a:endParaRPr lang="en-SE" dirty="0">
              <a:solidFill>
                <a:srgbClr val="7030A0"/>
              </a:solidFill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C019841-C1D5-4EEA-8E93-0BFEB937740E}"/>
              </a:ext>
            </a:extLst>
          </p:cNvPr>
          <p:cNvCxnSpPr/>
          <p:nvPr/>
        </p:nvCxnSpPr>
        <p:spPr>
          <a:xfrm rot="16200000" flipH="1">
            <a:off x="4357093" y="4076266"/>
            <a:ext cx="1098113" cy="943559"/>
          </a:xfrm>
          <a:prstGeom prst="bentConnector3">
            <a:avLst/>
          </a:prstGeom>
          <a:ln w="38100">
            <a:solidFill>
              <a:srgbClr val="F498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9B38D11-37B3-4AF2-B4F3-8ADDE690A125}"/>
              </a:ext>
            </a:extLst>
          </p:cNvPr>
          <p:cNvSpPr txBox="1"/>
          <p:nvPr/>
        </p:nvSpPr>
        <p:spPr>
          <a:xfrm>
            <a:off x="2422637" y="6298385"/>
            <a:ext cx="359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T.ex</a:t>
            </a:r>
            <a:r>
              <a:rPr lang="en-GB" dirty="0"/>
              <a:t>. Lenovo Think Smart Hub </a:t>
            </a:r>
            <a:endParaRPr lang="en-SE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4EC014D-619C-408F-AACF-1D78E46C6220}"/>
              </a:ext>
            </a:extLst>
          </p:cNvPr>
          <p:cNvCxnSpPr>
            <a:cxnSpLocks/>
          </p:cNvCxnSpPr>
          <p:nvPr/>
        </p:nvCxnSpPr>
        <p:spPr>
          <a:xfrm>
            <a:off x="7320299" y="4013766"/>
            <a:ext cx="0" cy="140342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">
            <a:extLst>
              <a:ext uri="{FF2B5EF4-FFF2-40B4-BE49-F238E27FC236}">
                <a16:creationId xmlns:a16="http://schemas.microsoft.com/office/drawing/2014/main" id="{1B439365-123F-4AE1-A2A3-EA2F9E725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31" y="1174327"/>
            <a:ext cx="2476858" cy="169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EBC55FEF-7716-4578-ABBF-8B7F5036E14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05520" y="1917572"/>
            <a:ext cx="2189543" cy="883977"/>
          </a:xfrm>
          <a:prstGeom prst="bentConnector3">
            <a:avLst>
              <a:gd name="adj1" fmla="val -463"/>
            </a:avLst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646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09516B-5950-4F09-9C47-D9DA8CE4F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77" y="1893387"/>
            <a:ext cx="975523" cy="97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0A9BD2-F48A-4AA0-B8FE-87EB61E4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 </a:t>
            </a:r>
            <a:r>
              <a:rPr lang="en-GB" dirty="0" err="1"/>
              <a:t>Bästa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världar</a:t>
            </a:r>
            <a:endParaRPr lang="en-SE" dirty="0"/>
          </a:p>
        </p:txBody>
      </p:sp>
      <p:pic>
        <p:nvPicPr>
          <p:cNvPr id="37" name="Picture 22" descr="Keg Sponsors - Cloud Clipart Png Transparent Png (1080x566), Png Download">
            <a:extLst>
              <a:ext uri="{FF2B5EF4-FFF2-40B4-BE49-F238E27FC236}">
                <a16:creationId xmlns:a16="http://schemas.microsoft.com/office/drawing/2014/main" id="{7B631AD0-14EE-4CA0-8789-53A72678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810" y="5419074"/>
            <a:ext cx="1711405" cy="8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60EE61-4672-4E64-863B-B05144091376}"/>
              </a:ext>
            </a:extLst>
          </p:cNvPr>
          <p:cNvCxnSpPr>
            <a:cxnSpLocks/>
          </p:cNvCxnSpPr>
          <p:nvPr/>
        </p:nvCxnSpPr>
        <p:spPr>
          <a:xfrm>
            <a:off x="8020050" y="4119802"/>
            <a:ext cx="0" cy="828103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5D1C5B-D58A-4208-809B-FD3BE4D61AEC}"/>
              </a:ext>
            </a:extLst>
          </p:cNvPr>
          <p:cNvCxnSpPr>
            <a:cxnSpLocks/>
          </p:cNvCxnSpPr>
          <p:nvPr/>
        </p:nvCxnSpPr>
        <p:spPr>
          <a:xfrm>
            <a:off x="8020050" y="4959055"/>
            <a:ext cx="1882165" cy="0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3EAC30F8-0337-4C9A-86DE-2D7731197B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8013" y="5417187"/>
            <a:ext cx="445521" cy="45033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4EC014D-619C-408F-AACF-1D78E46C6220}"/>
              </a:ext>
            </a:extLst>
          </p:cNvPr>
          <p:cNvCxnSpPr>
            <a:cxnSpLocks/>
          </p:cNvCxnSpPr>
          <p:nvPr/>
        </p:nvCxnSpPr>
        <p:spPr>
          <a:xfrm>
            <a:off x="7320299" y="4013766"/>
            <a:ext cx="0" cy="140342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64" name="Straight Arrow Connector 15363">
            <a:extLst>
              <a:ext uri="{FF2B5EF4-FFF2-40B4-BE49-F238E27FC236}">
                <a16:creationId xmlns:a16="http://schemas.microsoft.com/office/drawing/2014/main" id="{C901AA6D-322E-42BA-ADCA-3162F9FA46D4}"/>
              </a:ext>
            </a:extLst>
          </p:cNvPr>
          <p:cNvCxnSpPr/>
          <p:nvPr/>
        </p:nvCxnSpPr>
        <p:spPr>
          <a:xfrm>
            <a:off x="9024937" y="4959055"/>
            <a:ext cx="0" cy="408522"/>
          </a:xfrm>
          <a:prstGeom prst="straightConnector1">
            <a:avLst/>
          </a:prstGeom>
          <a:ln w="38100">
            <a:solidFill>
              <a:srgbClr val="AFAB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15367">
            <a:extLst>
              <a:ext uri="{FF2B5EF4-FFF2-40B4-BE49-F238E27FC236}">
                <a16:creationId xmlns:a16="http://schemas.microsoft.com/office/drawing/2014/main" id="{06C8BC93-3FCE-4975-9C1B-3F5462E89F22}"/>
              </a:ext>
            </a:extLst>
          </p:cNvPr>
          <p:cNvSpPr txBox="1"/>
          <p:nvPr/>
        </p:nvSpPr>
        <p:spPr>
          <a:xfrm>
            <a:off x="8477301" y="5639178"/>
            <a:ext cx="121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LAN / INTERNET</a:t>
            </a:r>
            <a:endParaRPr lang="en-SE" dirty="0"/>
          </a:p>
        </p:txBody>
      </p:sp>
      <p:sp>
        <p:nvSpPr>
          <p:cNvPr id="15369" name="TextBox 15368">
            <a:extLst>
              <a:ext uri="{FF2B5EF4-FFF2-40B4-BE49-F238E27FC236}">
                <a16:creationId xmlns:a16="http://schemas.microsoft.com/office/drawing/2014/main" id="{C42E9A0A-57E2-4A97-A77D-E6D4C2868BCA}"/>
              </a:ext>
            </a:extLst>
          </p:cNvPr>
          <p:cNvSpPr txBox="1"/>
          <p:nvPr/>
        </p:nvSpPr>
        <p:spPr>
          <a:xfrm>
            <a:off x="7895600" y="4564056"/>
            <a:ext cx="213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ETHERNET / WIFI</a:t>
            </a:r>
            <a:endParaRPr lang="en-SE" dirty="0"/>
          </a:p>
        </p:txBody>
      </p:sp>
      <p:pic>
        <p:nvPicPr>
          <p:cNvPr id="5" name="Picture 4" descr="A close up of a speaker&#10;&#10;Description automatically generated">
            <a:extLst>
              <a:ext uri="{FF2B5EF4-FFF2-40B4-BE49-F238E27FC236}">
                <a16:creationId xmlns:a16="http://schemas.microsoft.com/office/drawing/2014/main" id="{74A939A6-DA06-435F-869B-67612FD4CF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5" y="3385184"/>
            <a:ext cx="3697301" cy="896379"/>
          </a:xfrm>
          <a:prstGeom prst="rect">
            <a:avLst/>
          </a:prstGeom>
        </p:spPr>
      </p:pic>
      <p:pic>
        <p:nvPicPr>
          <p:cNvPr id="6" name="Picture 5" descr="A close up of a speaker&#10;&#10;Description automatically generated">
            <a:extLst>
              <a:ext uri="{FF2B5EF4-FFF2-40B4-BE49-F238E27FC236}">
                <a16:creationId xmlns:a16="http://schemas.microsoft.com/office/drawing/2014/main" id="{A92DF3B6-9FF5-46DC-A325-03DDA717E2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73" y="3391680"/>
            <a:ext cx="3697301" cy="86226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6B31478-FCDF-4F99-AD49-6F28D9D9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8" y="1909495"/>
            <a:ext cx="1320270" cy="9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E8F5966-02CA-481D-94A0-66B747740B61}"/>
              </a:ext>
            </a:extLst>
          </p:cNvPr>
          <p:cNvCxnSpPr>
            <a:cxnSpLocks/>
            <a:stCxn id="86" idx="0"/>
          </p:cNvCxnSpPr>
          <p:nvPr/>
        </p:nvCxnSpPr>
        <p:spPr>
          <a:xfrm rot="16200000" flipV="1">
            <a:off x="1283783" y="3124934"/>
            <a:ext cx="926967" cy="280367"/>
          </a:xfrm>
          <a:prstGeom prst="bentConnector3">
            <a:avLst>
              <a:gd name="adj1" fmla="val 56604"/>
            </a:avLst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8713428-25A2-4914-ACB9-1FAE78C93F1F}"/>
              </a:ext>
            </a:extLst>
          </p:cNvPr>
          <p:cNvCxnSpPr>
            <a:cxnSpLocks/>
          </p:cNvCxnSpPr>
          <p:nvPr/>
        </p:nvCxnSpPr>
        <p:spPr>
          <a:xfrm flipV="1">
            <a:off x="8712385" y="3839955"/>
            <a:ext cx="0" cy="32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4EC4630-6F8B-4944-B35F-8EFC1BEF3F7C}"/>
              </a:ext>
            </a:extLst>
          </p:cNvPr>
          <p:cNvSpPr txBox="1"/>
          <p:nvPr/>
        </p:nvSpPr>
        <p:spPr>
          <a:xfrm>
            <a:off x="7734305" y="2997288"/>
            <a:ext cx="82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HDMI</a:t>
            </a:r>
            <a:endParaRPr lang="en-SE" dirty="0">
              <a:solidFill>
                <a:srgbClr val="7030A0"/>
              </a:solidFill>
            </a:endParaRPr>
          </a:p>
        </p:txBody>
      </p:sp>
      <p:sp>
        <p:nvSpPr>
          <p:cNvPr id="15374" name="Oval 15373">
            <a:extLst>
              <a:ext uri="{FF2B5EF4-FFF2-40B4-BE49-F238E27FC236}">
                <a16:creationId xmlns:a16="http://schemas.microsoft.com/office/drawing/2014/main" id="{DF59E5E7-5BB4-4CAB-B928-421D94DA269A}"/>
              </a:ext>
            </a:extLst>
          </p:cNvPr>
          <p:cNvSpPr/>
          <p:nvPr/>
        </p:nvSpPr>
        <p:spPr>
          <a:xfrm>
            <a:off x="4408163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A287597-7C49-4DFB-9C86-ADBA0A795FB1}"/>
              </a:ext>
            </a:extLst>
          </p:cNvPr>
          <p:cNvSpPr/>
          <p:nvPr/>
        </p:nvSpPr>
        <p:spPr>
          <a:xfrm>
            <a:off x="3555851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E79BF6-6737-4358-8498-807C353C2EA6}"/>
              </a:ext>
            </a:extLst>
          </p:cNvPr>
          <p:cNvSpPr/>
          <p:nvPr/>
        </p:nvSpPr>
        <p:spPr>
          <a:xfrm>
            <a:off x="2703540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5C31AA5-3DE3-42A6-9569-01FDF905AE82}"/>
              </a:ext>
            </a:extLst>
          </p:cNvPr>
          <p:cNvSpPr/>
          <p:nvPr/>
        </p:nvSpPr>
        <p:spPr>
          <a:xfrm>
            <a:off x="1851228" y="3728600"/>
            <a:ext cx="72442" cy="724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388" name="Straight Arrow Connector 15387">
            <a:extLst>
              <a:ext uri="{FF2B5EF4-FFF2-40B4-BE49-F238E27FC236}">
                <a16:creationId xmlns:a16="http://schemas.microsoft.com/office/drawing/2014/main" id="{3A568C20-9EC1-4950-AF56-891E89C0690E}"/>
              </a:ext>
            </a:extLst>
          </p:cNvPr>
          <p:cNvCxnSpPr>
            <a:stCxn id="85" idx="0"/>
          </p:cNvCxnSpPr>
          <p:nvPr/>
        </p:nvCxnSpPr>
        <p:spPr>
          <a:xfrm flipV="1">
            <a:off x="2739761" y="2835843"/>
            <a:ext cx="6952" cy="892757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4BAD20E-DA3E-485D-9045-F5BFDCE26B98}"/>
              </a:ext>
            </a:extLst>
          </p:cNvPr>
          <p:cNvSpPr txBox="1"/>
          <p:nvPr/>
        </p:nvSpPr>
        <p:spPr>
          <a:xfrm>
            <a:off x="1865832" y="3056394"/>
            <a:ext cx="86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USB-C</a:t>
            </a:r>
            <a:endParaRPr lang="en-SE" dirty="0">
              <a:solidFill>
                <a:schemeClr val="accent2"/>
              </a:solidFill>
            </a:endParaRPr>
          </a:p>
        </p:txBody>
      </p:sp>
      <p:cxnSp>
        <p:nvCxnSpPr>
          <p:cNvPr id="15416" name="Straight Arrow Connector 15415">
            <a:extLst>
              <a:ext uri="{FF2B5EF4-FFF2-40B4-BE49-F238E27FC236}">
                <a16:creationId xmlns:a16="http://schemas.microsoft.com/office/drawing/2014/main" id="{9740BBD2-9444-439B-8122-680F03C8451E}"/>
              </a:ext>
            </a:extLst>
          </p:cNvPr>
          <p:cNvCxnSpPr/>
          <p:nvPr/>
        </p:nvCxnSpPr>
        <p:spPr>
          <a:xfrm flipV="1">
            <a:off x="8706801" y="2891017"/>
            <a:ext cx="0" cy="83880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FFD24F5-F31D-436E-9D38-85AFE10DDB4F}"/>
              </a:ext>
            </a:extLst>
          </p:cNvPr>
          <p:cNvCxnSpPr>
            <a:cxnSpLocks/>
          </p:cNvCxnSpPr>
          <p:nvPr/>
        </p:nvCxnSpPr>
        <p:spPr>
          <a:xfrm flipV="1">
            <a:off x="9902215" y="3661840"/>
            <a:ext cx="0" cy="1286065"/>
          </a:xfrm>
          <a:prstGeom prst="line">
            <a:avLst/>
          </a:prstGeom>
          <a:ln w="38100">
            <a:solidFill>
              <a:srgbClr val="A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icture containing sitting, dark, black, table&#10;&#10;Description automatically generated">
            <a:extLst>
              <a:ext uri="{FF2B5EF4-FFF2-40B4-BE49-F238E27FC236}">
                <a16:creationId xmlns:a16="http://schemas.microsoft.com/office/drawing/2014/main" id="{9B362CA4-BD9B-4D3A-BFEF-22A8F95164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36045" y="5113291"/>
            <a:ext cx="1622742" cy="938362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FFFD3B4-9515-4A70-968C-F9447DC38805}"/>
              </a:ext>
            </a:extLst>
          </p:cNvPr>
          <p:cNvCxnSpPr>
            <a:cxnSpLocks/>
          </p:cNvCxnSpPr>
          <p:nvPr/>
        </p:nvCxnSpPr>
        <p:spPr>
          <a:xfrm>
            <a:off x="10142281" y="3980082"/>
            <a:ext cx="0" cy="1107542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78C8C12-E0F4-4EFE-A60E-800776337582}"/>
              </a:ext>
            </a:extLst>
          </p:cNvPr>
          <p:cNvSpPr txBox="1"/>
          <p:nvPr/>
        </p:nvSpPr>
        <p:spPr>
          <a:xfrm>
            <a:off x="10142281" y="2973428"/>
            <a:ext cx="8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USB</a:t>
            </a:r>
            <a:endParaRPr lang="en-SE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51EDF2-ACE2-45FF-B8BA-1708A7AEB631}"/>
              </a:ext>
            </a:extLst>
          </p:cNvPr>
          <p:cNvSpPr txBox="1"/>
          <p:nvPr/>
        </p:nvSpPr>
        <p:spPr>
          <a:xfrm>
            <a:off x="10138790" y="4546460"/>
            <a:ext cx="8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USB</a:t>
            </a:r>
            <a:endParaRPr lang="en-SE" dirty="0">
              <a:solidFill>
                <a:srgbClr val="00B05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0B01F1D-D4BA-4B56-B924-6764DEA4EC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491" y="4356237"/>
            <a:ext cx="4514378" cy="183985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AFEC158-D028-4BDB-AFD8-F461CF6EEBF2}"/>
              </a:ext>
            </a:extLst>
          </p:cNvPr>
          <p:cNvSpPr txBox="1"/>
          <p:nvPr/>
        </p:nvSpPr>
        <p:spPr>
          <a:xfrm>
            <a:off x="447730" y="1133475"/>
            <a:ext cx="630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Manuell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automatisk</a:t>
            </a:r>
            <a:r>
              <a:rPr lang="en-GB" dirty="0"/>
              <a:t> </a:t>
            </a:r>
            <a:r>
              <a:rPr lang="en-GB" dirty="0" err="1"/>
              <a:t>växling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portarna</a:t>
            </a:r>
            <a:r>
              <a:rPr lang="en-GB" dirty="0"/>
              <a:t>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7CD268-5E27-495A-AF39-27BE17373B74}"/>
              </a:ext>
            </a:extLst>
          </p:cNvPr>
          <p:cNvCxnSpPr>
            <a:cxnSpLocks/>
          </p:cNvCxnSpPr>
          <p:nvPr/>
        </p:nvCxnSpPr>
        <p:spPr>
          <a:xfrm flipV="1">
            <a:off x="4421795" y="4038183"/>
            <a:ext cx="0" cy="1237982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6BEE749-1DC4-43A0-BB62-16821A7A32E1}"/>
              </a:ext>
            </a:extLst>
          </p:cNvPr>
          <p:cNvSpPr txBox="1"/>
          <p:nvPr/>
        </p:nvSpPr>
        <p:spPr>
          <a:xfrm>
            <a:off x="3599875" y="4546158"/>
            <a:ext cx="86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USB-C</a:t>
            </a:r>
            <a:endParaRPr lang="en-SE" dirty="0">
              <a:solidFill>
                <a:schemeClr val="accent2"/>
              </a:solidFill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36650C2-15E0-4318-BBC2-B4C035316936}"/>
              </a:ext>
            </a:extLst>
          </p:cNvPr>
          <p:cNvCxnSpPr>
            <a:cxnSpLocks/>
          </p:cNvCxnSpPr>
          <p:nvPr/>
        </p:nvCxnSpPr>
        <p:spPr>
          <a:xfrm>
            <a:off x="3592072" y="4023036"/>
            <a:ext cx="3476" cy="1253129"/>
          </a:xfrm>
          <a:prstGeom prst="straightConnector1">
            <a:avLst/>
          </a:prstGeom>
          <a:ln w="3810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5">
            <a:extLst>
              <a:ext uri="{FF2B5EF4-FFF2-40B4-BE49-F238E27FC236}">
                <a16:creationId xmlns:a16="http://schemas.microsoft.com/office/drawing/2014/main" id="{B0578EDE-898E-4BCA-9902-0CF596F0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31" y="1174327"/>
            <a:ext cx="2476858" cy="169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FA532F9D-3DB0-4ACA-9496-C127736ACC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05520" y="1917572"/>
            <a:ext cx="2189543" cy="883977"/>
          </a:xfrm>
          <a:prstGeom prst="bentConnector3">
            <a:avLst>
              <a:gd name="adj1" fmla="val -463"/>
            </a:avLst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pan&#10;&#10;Description automatically generated">
            <a:extLst>
              <a:ext uri="{FF2B5EF4-FFF2-40B4-BE49-F238E27FC236}">
                <a16:creationId xmlns:a16="http://schemas.microsoft.com/office/drawing/2014/main" id="{320FD47D-8348-46A6-82D8-5A60124B340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42" y="5367577"/>
            <a:ext cx="1219200" cy="914400"/>
          </a:xfrm>
          <a:prstGeom prst="rect">
            <a:avLst/>
          </a:prstGeom>
        </p:spPr>
      </p:pic>
      <p:pic>
        <p:nvPicPr>
          <p:cNvPr id="52" name="Picture 51" descr="A close up of a device&#10;&#10;Description automatically generated">
            <a:extLst>
              <a:ext uri="{FF2B5EF4-FFF2-40B4-BE49-F238E27FC236}">
                <a16:creationId xmlns:a16="http://schemas.microsoft.com/office/drawing/2014/main" id="{E7A74219-5FAD-493E-AB09-8959116831F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4542">
            <a:off x="2537554" y="2909004"/>
            <a:ext cx="429464" cy="251050"/>
          </a:xfrm>
          <a:prstGeom prst="rect">
            <a:avLst/>
          </a:prstGeom>
        </p:spPr>
      </p:pic>
      <p:pic>
        <p:nvPicPr>
          <p:cNvPr id="54" name="Picture 53" descr="A close up of a device&#10;&#10;Description automatically generated">
            <a:extLst>
              <a:ext uri="{FF2B5EF4-FFF2-40B4-BE49-F238E27FC236}">
                <a16:creationId xmlns:a16="http://schemas.microsoft.com/office/drawing/2014/main" id="{540BF446-E994-4B86-91A6-2C1FA803E87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8400">
            <a:off x="4195420" y="5005971"/>
            <a:ext cx="429464" cy="2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75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FB80D3A-0E69-41A4-8A69-ECBB09CA3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172" y="-1268791"/>
            <a:ext cx="13556343" cy="903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6A2103-603E-4F4D-8D46-83334D3D3283}"/>
              </a:ext>
            </a:extLst>
          </p:cNvPr>
          <p:cNvSpPr/>
          <p:nvPr/>
        </p:nvSpPr>
        <p:spPr>
          <a:xfrm>
            <a:off x="-682173" y="1884585"/>
            <a:ext cx="14049829" cy="84289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0770B-260F-4D9F-8963-5C7C8115F348}"/>
              </a:ext>
            </a:extLst>
          </p:cNvPr>
          <p:cNvSpPr txBox="1"/>
          <p:nvPr/>
        </p:nvSpPr>
        <p:spPr>
          <a:xfrm>
            <a:off x="1262743" y="1884585"/>
            <a:ext cx="10369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PRODUKTKATALOG</a:t>
            </a:r>
            <a:endParaRPr lang="en-SE" sz="48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D25481-015C-4F9A-92C8-22F4B9AC91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4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computer&#10;&#10;Description automatically generated">
            <a:extLst>
              <a:ext uri="{FF2B5EF4-FFF2-40B4-BE49-F238E27FC236}">
                <a16:creationId xmlns:a16="http://schemas.microsoft.com/office/drawing/2014/main" id="{2E2B47AD-19BD-4C10-9C31-3EDAAC8150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8" y="505649"/>
            <a:ext cx="2490385" cy="26831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0E758C-EAFE-4702-BC3E-6DDB2BA8B94C}"/>
              </a:ext>
            </a:extLst>
          </p:cNvPr>
          <p:cNvSpPr/>
          <p:nvPr/>
        </p:nvSpPr>
        <p:spPr>
          <a:xfrm>
            <a:off x="2019891" y="0"/>
            <a:ext cx="1371600" cy="1011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C7303-775A-4FFA-A68E-91CB98C0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OCHNO POWER CONFERENCE</a:t>
            </a:r>
            <a:endParaRPr lang="en-SE" b="1" dirty="0">
              <a:solidFill>
                <a:srgbClr val="F4981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F51AC0-54D0-4E7F-869A-3C94A3D00447}"/>
              </a:ext>
            </a:extLst>
          </p:cNvPr>
          <p:cNvSpPr txBox="1"/>
          <p:nvPr/>
        </p:nvSpPr>
        <p:spPr>
          <a:xfrm>
            <a:off x="3657602" y="-3301773"/>
            <a:ext cx="7440517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Ladda </a:t>
            </a:r>
            <a:r>
              <a:rPr lang="en-GB" dirty="0" err="1"/>
              <a:t>mobiler</a:t>
            </a:r>
            <a:r>
              <a:rPr lang="en-GB" dirty="0"/>
              <a:t> och laptop med </a:t>
            </a:r>
            <a:r>
              <a:rPr lang="en-GB" dirty="0" err="1"/>
              <a:t>upp</a:t>
            </a:r>
            <a:r>
              <a:rPr lang="en-GB" dirty="0"/>
              <a:t> till 100W per </a:t>
            </a:r>
            <a:r>
              <a:rPr lang="en-GB" dirty="0" err="1"/>
              <a:t>uttag</a:t>
            </a:r>
            <a:r>
              <a:rPr lang="en-GB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Stöd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snabbladdning</a:t>
            </a:r>
            <a:r>
              <a:rPr lang="en-GB" dirty="0"/>
              <a:t> </a:t>
            </a:r>
            <a:r>
              <a:rPr lang="en-GB" dirty="0" err="1"/>
              <a:t>även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iPhone och iPad med C-till-Lightning </a:t>
            </a:r>
            <a:r>
              <a:rPr lang="en-GB" dirty="0" err="1"/>
              <a:t>kabel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1931C1-53A4-46A1-9C03-A90ADFC3A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147657"/>
              </p:ext>
            </p:extLst>
          </p:nvPr>
        </p:nvGraphicFramePr>
        <p:xfrm>
          <a:off x="3876675" y="1137219"/>
          <a:ext cx="7713467" cy="5172488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203247">
                  <a:extLst>
                    <a:ext uri="{9D8B030D-6E8A-4147-A177-3AD203B41FA5}">
                      <a16:colId xmlns:a16="http://schemas.microsoft.com/office/drawing/2014/main" val="90954186"/>
                    </a:ext>
                  </a:extLst>
                </a:gridCol>
                <a:gridCol w="5510220">
                  <a:extLst>
                    <a:ext uri="{9D8B030D-6E8A-4147-A177-3AD203B41FA5}">
                      <a16:colId xmlns:a16="http://schemas.microsoft.com/office/drawing/2014/main" val="3681583608"/>
                    </a:ext>
                  </a:extLst>
                </a:gridCol>
              </a:tblGrid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Produktnamn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Ochno Power Conference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219237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Artikelnummer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O-PC-1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43521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Garanti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3 </a:t>
                      </a:r>
                      <a:r>
                        <a:rPr lang="en-GB" sz="900" dirty="0" err="1"/>
                        <a:t>år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394288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I </a:t>
                      </a:r>
                      <a:r>
                        <a:rPr lang="en-GB" sz="900" b="1" dirty="0" err="1"/>
                        <a:t>paketet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err="1"/>
                        <a:t>Huvudenhet</a:t>
                      </a:r>
                      <a:r>
                        <a:rPr lang="en-GB" sz="900" dirty="0"/>
                        <a:t>, </a:t>
                      </a:r>
                      <a:r>
                        <a:rPr lang="en-GB" sz="900" dirty="0" err="1"/>
                        <a:t>nätadapter</a:t>
                      </a:r>
                      <a:r>
                        <a:rPr lang="en-GB" sz="900" dirty="0"/>
                        <a:t>, </a:t>
                      </a:r>
                      <a:r>
                        <a:rPr lang="en-GB" sz="900" dirty="0" err="1"/>
                        <a:t>monteringstillbehör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montering</a:t>
                      </a:r>
                      <a:r>
                        <a:rPr lang="en-GB" sz="900" dirty="0"/>
                        <a:t> under </a:t>
                      </a:r>
                      <a:r>
                        <a:rPr lang="en-GB" sz="900" dirty="0" err="1"/>
                        <a:t>bordsskiva</a:t>
                      </a:r>
                      <a:r>
                        <a:rPr lang="en-GB" sz="900" dirty="0"/>
                        <a:t>, manual </a:t>
                      </a:r>
                      <a:r>
                        <a:rPr lang="en-GB" sz="900" dirty="0" err="1"/>
                        <a:t>på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engelska</a:t>
                      </a:r>
                      <a:r>
                        <a:rPr lang="en-GB" sz="900" dirty="0"/>
                        <a:t>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09310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Mått</a:t>
                      </a:r>
                      <a:r>
                        <a:rPr lang="en-GB" sz="900" b="1" dirty="0"/>
                        <a:t> och </a:t>
                      </a:r>
                      <a:r>
                        <a:rPr lang="en-GB" sz="900" b="1" dirty="0" err="1"/>
                        <a:t>vikt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900" dirty="0"/>
                        <a:t>145 x 130 x 33 mm, 600g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63122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Elkonsumption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err="1"/>
                        <a:t>Molntjänst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på</a:t>
                      </a:r>
                      <a:r>
                        <a:rPr lang="en-GB" sz="900" dirty="0"/>
                        <a:t>, inga </a:t>
                      </a:r>
                      <a:r>
                        <a:rPr lang="en-GB" sz="900" dirty="0" err="1"/>
                        <a:t>anslutna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enheter</a:t>
                      </a:r>
                      <a:r>
                        <a:rPr lang="en-GB" sz="900" dirty="0"/>
                        <a:t>: 3W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774452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Miljö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900" dirty="0"/>
                        <a:t>IP20. 90%RH. Temperatur 5° – 40°C. Inbyggt överhettningsskydd.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480607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Strömförsörjning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err="1"/>
                        <a:t>MeanWell</a:t>
                      </a:r>
                      <a:r>
                        <a:rPr lang="en-GB" sz="900" dirty="0"/>
                        <a:t> GST220A20-R7B AC-adapter, 220W/20V/11A. </a:t>
                      </a:r>
                      <a:r>
                        <a:rPr lang="en-GB" sz="900" dirty="0" err="1"/>
                        <a:t>Monteringsbeslag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inkluderade</a:t>
                      </a:r>
                      <a:r>
                        <a:rPr lang="en-GB" sz="900" dirty="0"/>
                        <a:t>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72079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Certifiering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CE, RoHS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601130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Anslutning</a:t>
                      </a:r>
                      <a:r>
                        <a:rPr lang="en-GB" sz="900" b="1" dirty="0"/>
                        <a:t>: USB-C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4 </a:t>
                      </a:r>
                      <a:r>
                        <a:rPr lang="en-GB" sz="900" dirty="0" err="1"/>
                        <a:t>st</a:t>
                      </a:r>
                      <a:r>
                        <a:rPr lang="en-GB" sz="900" dirty="0"/>
                        <a:t> USB-C Gen2 </a:t>
                      </a:r>
                      <a:r>
                        <a:rPr lang="en-GB" sz="900" dirty="0" err="1"/>
                        <a:t>uttag</a:t>
                      </a:r>
                      <a:r>
                        <a:rPr lang="en-GB" sz="900" dirty="0"/>
                        <a:t>, med </a:t>
                      </a:r>
                      <a:r>
                        <a:rPr lang="en-GB" sz="900" dirty="0" err="1"/>
                        <a:t>stöd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USB-C </a:t>
                      </a:r>
                      <a:r>
                        <a:rPr lang="en-GB" sz="900" dirty="0" err="1"/>
                        <a:t>kabel</a:t>
                      </a:r>
                      <a:r>
                        <a:rPr lang="en-GB" sz="900" dirty="0"/>
                        <a:t> med </a:t>
                      </a:r>
                      <a:r>
                        <a:rPr lang="en-GB" sz="900" dirty="0" err="1"/>
                        <a:t>dragavslastning</a:t>
                      </a:r>
                      <a:r>
                        <a:rPr lang="en-GB" sz="900" dirty="0"/>
                        <a:t> (</a:t>
                      </a:r>
                      <a:r>
                        <a:rPr lang="en-GB" sz="900" dirty="0" err="1"/>
                        <a:t>en</a:t>
                      </a:r>
                      <a:r>
                        <a:rPr lang="en-GB" sz="900" dirty="0"/>
                        <a:t> M2 </a:t>
                      </a:r>
                      <a:r>
                        <a:rPr lang="en-GB" sz="900" dirty="0" err="1"/>
                        <a:t>skruv</a:t>
                      </a:r>
                      <a:r>
                        <a:rPr lang="en-GB" sz="900" dirty="0"/>
                        <a:t>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361011"/>
                  </a:ext>
                </a:extLst>
              </a:tr>
              <a:tr h="187215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Anslutning</a:t>
                      </a:r>
                      <a:r>
                        <a:rPr lang="en-GB" sz="900" b="1" dirty="0"/>
                        <a:t>: USB-A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2st USB 2.0 / USB-A </a:t>
                      </a:r>
                      <a:r>
                        <a:rPr lang="en-GB" sz="900" dirty="0" err="1"/>
                        <a:t>uttag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anslutning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av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tillbehör</a:t>
                      </a:r>
                      <a:r>
                        <a:rPr lang="en-GB" sz="900" dirty="0"/>
                        <a:t>. 5V / 1A per </a:t>
                      </a:r>
                      <a:r>
                        <a:rPr lang="en-GB" sz="900" dirty="0" err="1"/>
                        <a:t>uttag</a:t>
                      </a:r>
                      <a:r>
                        <a:rPr lang="en-GB" sz="900" dirty="0"/>
                        <a:t>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092081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Anslutning</a:t>
                      </a:r>
                      <a:r>
                        <a:rPr lang="en-GB" sz="900" b="1" dirty="0"/>
                        <a:t>: HDMI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HDMI 2.0 </a:t>
                      </a:r>
                      <a:r>
                        <a:rPr lang="en-GB" sz="900" dirty="0" err="1"/>
                        <a:t>hona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anslutning</a:t>
                      </a:r>
                      <a:r>
                        <a:rPr lang="en-GB" sz="900" dirty="0"/>
                        <a:t> till TV </a:t>
                      </a:r>
                      <a:r>
                        <a:rPr lang="en-GB" sz="900" dirty="0" err="1"/>
                        <a:t>eller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projektor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096121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Anslutning</a:t>
                      </a:r>
                      <a:r>
                        <a:rPr lang="en-GB" sz="900" b="1" dirty="0"/>
                        <a:t>: Ethernet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RJ45, 100Mbit/s, Full-duplex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479249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Anslutning</a:t>
                      </a:r>
                      <a:r>
                        <a:rPr lang="en-GB" sz="900" b="1" dirty="0"/>
                        <a:t>: WIFI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Extern </a:t>
                      </a:r>
                      <a:r>
                        <a:rPr lang="en-GB" sz="900" dirty="0" err="1"/>
                        <a:t>antenn</a:t>
                      </a:r>
                      <a:r>
                        <a:rPr lang="en-GB" sz="900" dirty="0"/>
                        <a:t>. 2.4Ghz, Max 54 Mbit/s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871886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Anslutning</a:t>
                      </a:r>
                      <a:r>
                        <a:rPr lang="en-GB" sz="900" b="1" dirty="0"/>
                        <a:t>: DC-IN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4-pin DIN med </a:t>
                      </a:r>
                      <a:r>
                        <a:rPr lang="en-GB" sz="900" dirty="0" err="1"/>
                        <a:t>dragavlastning</a:t>
                      </a:r>
                      <a:r>
                        <a:rPr lang="en-GB" sz="900" dirty="0"/>
                        <a:t>. Max 20V / 11A.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355145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USB-C </a:t>
                      </a:r>
                      <a:r>
                        <a:rPr lang="en-GB" sz="900" b="1" dirty="0" err="1"/>
                        <a:t>Laddning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5V-20V, Max 5A (100W) per </a:t>
                      </a:r>
                      <a:r>
                        <a:rPr lang="en-GB" sz="900" dirty="0" err="1"/>
                        <a:t>uttag</a:t>
                      </a:r>
                      <a:r>
                        <a:rPr lang="en-GB" sz="900" dirty="0"/>
                        <a:t>. Max total </a:t>
                      </a:r>
                      <a:r>
                        <a:rPr lang="en-GB" sz="900" dirty="0" err="1"/>
                        <a:t>laddning</a:t>
                      </a:r>
                      <a:r>
                        <a:rPr lang="en-GB" sz="900" dirty="0"/>
                        <a:t> 200W, </a:t>
                      </a:r>
                      <a:r>
                        <a:rPr lang="en-GB" sz="900" dirty="0" err="1"/>
                        <a:t>dynamisk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effektfördelning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mellan</a:t>
                      </a:r>
                      <a:r>
                        <a:rPr lang="en-GB" sz="900" dirty="0"/>
                        <a:t> de 4 </a:t>
                      </a:r>
                      <a:r>
                        <a:rPr lang="en-GB" sz="900" dirty="0" err="1"/>
                        <a:t>portarna</a:t>
                      </a:r>
                      <a:r>
                        <a:rPr lang="en-GB" sz="900" dirty="0"/>
                        <a:t>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848807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/>
                        <a:t>Video-in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USB-C Alt Mode DisplayPort 1.1 till 1.3, 4 lanes @ 5.4Gbps (HBR2)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87768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Video-out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HDMI 2.0, </a:t>
                      </a:r>
                      <a:r>
                        <a:rPr lang="en-GB" sz="900" dirty="0" err="1"/>
                        <a:t>upp</a:t>
                      </a:r>
                      <a:r>
                        <a:rPr lang="en-GB" sz="900" dirty="0"/>
                        <a:t> till 4k2k@60Hz, 24-bit </a:t>
                      </a:r>
                      <a:r>
                        <a:rPr lang="en-GB" sz="900" dirty="0" err="1"/>
                        <a:t>färg</a:t>
                      </a:r>
                      <a:r>
                        <a:rPr lang="en-GB" sz="900" dirty="0"/>
                        <a:t>, 4:4:4 sampling, TMDS 6 </a:t>
                      </a:r>
                      <a:r>
                        <a:rPr lang="en-GB" sz="900" dirty="0" err="1"/>
                        <a:t>Gbi</a:t>
                      </a:r>
                      <a:r>
                        <a:rPr lang="en-GB" sz="900" dirty="0"/>
                        <a:t>/s, HDCP 1.4 och 2.3, 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54964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/>
                        <a:t>USB-in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USB-C USB 2.0, 480Mbit/s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243663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/>
                        <a:t>USB-</a:t>
                      </a:r>
                      <a:r>
                        <a:rPr lang="en-GB" sz="900" b="1" dirty="0" err="1"/>
                        <a:t>ut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USB-A, USB 2.0, 480Mbit/s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74808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Ethernet-</a:t>
                      </a:r>
                      <a:r>
                        <a:rPr lang="en-GB" sz="900" b="1" dirty="0" err="1"/>
                        <a:t>över</a:t>
                      </a:r>
                      <a:r>
                        <a:rPr lang="en-GB" sz="900" b="1" dirty="0"/>
                        <a:t>-USB-C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100 Mbit/s, </a:t>
                      </a:r>
                      <a:r>
                        <a:rPr lang="en-GB" sz="900" dirty="0" err="1"/>
                        <a:t>Realtec</a:t>
                      </a:r>
                      <a:r>
                        <a:rPr lang="en-GB" sz="900" dirty="0"/>
                        <a:t> NIC. </a:t>
                      </a:r>
                      <a:r>
                        <a:rPr lang="en-GB" sz="900" dirty="0" err="1"/>
                        <a:t>Inbyggda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drivrutiner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Windows, OS X och Android.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032941"/>
                  </a:ext>
                </a:extLst>
              </a:tr>
            </a:tbl>
          </a:graphicData>
        </a:graphic>
      </p:graphicFrame>
      <p:pic>
        <p:nvPicPr>
          <p:cNvPr id="28674" name="Picture 2" descr="Switchad nätenhet extern">
            <a:extLst>
              <a:ext uri="{FF2B5EF4-FFF2-40B4-BE49-F238E27FC236}">
                <a16:creationId xmlns:a16="http://schemas.microsoft.com/office/drawing/2014/main" id="{BF78B5A8-1356-42D3-B70C-C1AD1CA3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8" y="5437754"/>
            <a:ext cx="1435102" cy="11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 up of a speaker&#10;&#10;Description automatically generated">
            <a:extLst>
              <a:ext uri="{FF2B5EF4-FFF2-40B4-BE49-F238E27FC236}">
                <a16:creationId xmlns:a16="http://schemas.microsoft.com/office/drawing/2014/main" id="{9B04B565-67C4-448C-B1F7-44D3A4E6B3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58" y="4496283"/>
            <a:ext cx="3055744" cy="740839"/>
          </a:xfrm>
          <a:prstGeom prst="rect">
            <a:avLst/>
          </a:prstGeom>
        </p:spPr>
      </p:pic>
      <p:pic>
        <p:nvPicPr>
          <p:cNvPr id="12" name="Picture 11" descr="A close up of a speaker&#10;&#10;Description automatically generated">
            <a:extLst>
              <a:ext uri="{FF2B5EF4-FFF2-40B4-BE49-F238E27FC236}">
                <a16:creationId xmlns:a16="http://schemas.microsoft.com/office/drawing/2014/main" id="{58928EB8-0CD5-460C-97AB-C95C8F0CF2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2" y="3389414"/>
            <a:ext cx="3055744" cy="71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64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0E758C-EAFE-4702-BC3E-6DDB2BA8B94C}"/>
              </a:ext>
            </a:extLst>
          </p:cNvPr>
          <p:cNvSpPr/>
          <p:nvPr/>
        </p:nvSpPr>
        <p:spPr>
          <a:xfrm>
            <a:off x="2019891" y="0"/>
            <a:ext cx="1371600" cy="1011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C7303-775A-4FFA-A68E-91CB98C0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OCHNO multi sensor</a:t>
            </a:r>
            <a:endParaRPr lang="en-SE" b="1" dirty="0">
              <a:solidFill>
                <a:srgbClr val="F49817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1931C1-53A4-46A1-9C03-A90ADFC3AA5D}"/>
              </a:ext>
            </a:extLst>
          </p:cNvPr>
          <p:cNvGraphicFramePr>
            <a:graphicFrameLocks noGrp="1"/>
          </p:cNvGraphicFramePr>
          <p:nvPr/>
        </p:nvGraphicFramePr>
        <p:xfrm>
          <a:off x="3876674" y="1137219"/>
          <a:ext cx="7705725" cy="3736904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201035">
                  <a:extLst>
                    <a:ext uri="{9D8B030D-6E8A-4147-A177-3AD203B41FA5}">
                      <a16:colId xmlns:a16="http://schemas.microsoft.com/office/drawing/2014/main" val="90954186"/>
                    </a:ext>
                  </a:extLst>
                </a:gridCol>
                <a:gridCol w="5504690">
                  <a:extLst>
                    <a:ext uri="{9D8B030D-6E8A-4147-A177-3AD203B41FA5}">
                      <a16:colId xmlns:a16="http://schemas.microsoft.com/office/drawing/2014/main" val="3681583608"/>
                    </a:ext>
                  </a:extLst>
                </a:gridCol>
              </a:tblGrid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Produktnamn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Ochno Multi Sensor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27769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Artikelnummer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O-CMS-1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43521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Garanti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1 </a:t>
                      </a:r>
                      <a:r>
                        <a:rPr lang="en-GB" sz="900" dirty="0" err="1"/>
                        <a:t>år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394288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I </a:t>
                      </a:r>
                      <a:r>
                        <a:rPr lang="en-GB" sz="900" b="1" dirty="0" err="1"/>
                        <a:t>paketet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err="1"/>
                        <a:t>Multisensor</a:t>
                      </a:r>
                      <a:r>
                        <a:rPr lang="en-GB" sz="900" dirty="0"/>
                        <a:t>. </a:t>
                      </a:r>
                      <a:r>
                        <a:rPr lang="en-GB" sz="900" dirty="0" err="1"/>
                        <a:t>Monteringsdetaljer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både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utanpåliggande</a:t>
                      </a:r>
                      <a:r>
                        <a:rPr lang="en-GB" sz="900" dirty="0"/>
                        <a:t> och </a:t>
                      </a:r>
                      <a:r>
                        <a:rPr lang="en-GB" sz="900" dirty="0" err="1"/>
                        <a:t>infällt</a:t>
                      </a:r>
                      <a:r>
                        <a:rPr lang="en-GB" sz="900" dirty="0"/>
                        <a:t> montage, </a:t>
                      </a:r>
                      <a:r>
                        <a:rPr lang="en-GB" sz="900" dirty="0" err="1"/>
                        <a:t>t.ex</a:t>
                      </a:r>
                      <a:r>
                        <a:rPr lang="en-GB" sz="900" dirty="0"/>
                        <a:t>. </a:t>
                      </a:r>
                      <a:r>
                        <a:rPr lang="en-GB" sz="900" dirty="0" err="1"/>
                        <a:t>Ljudisolationsskivor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i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innertak</a:t>
                      </a:r>
                      <a:r>
                        <a:rPr lang="en-GB" sz="900" dirty="0"/>
                        <a:t>. </a:t>
                      </a:r>
                      <a:r>
                        <a:rPr lang="en-GB" sz="900" dirty="0" err="1"/>
                        <a:t>Vitt</a:t>
                      </a:r>
                      <a:r>
                        <a:rPr lang="en-GB" sz="900" dirty="0"/>
                        <a:t> och </a:t>
                      </a:r>
                      <a:r>
                        <a:rPr lang="en-GB" sz="900" dirty="0" err="1"/>
                        <a:t>svart</a:t>
                      </a:r>
                      <a:r>
                        <a:rPr lang="en-GB" sz="900" dirty="0"/>
                        <a:t> lock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infältt</a:t>
                      </a:r>
                      <a:r>
                        <a:rPr lang="en-GB" sz="900" dirty="0"/>
                        <a:t> montage.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09310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Mått</a:t>
                      </a:r>
                      <a:r>
                        <a:rPr lang="en-GB" sz="900" b="1" dirty="0"/>
                        <a:t> och </a:t>
                      </a:r>
                      <a:r>
                        <a:rPr lang="en-GB" sz="900" b="1" dirty="0" err="1"/>
                        <a:t>färg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900" dirty="0"/>
                        <a:t>43mm x 26mm, 30g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63122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Elkonsumption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err="1"/>
                        <a:t>Mindre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än</a:t>
                      </a:r>
                      <a:r>
                        <a:rPr lang="en-GB" sz="900" dirty="0"/>
                        <a:t> 0.8W vid full </a:t>
                      </a:r>
                      <a:r>
                        <a:rPr lang="en-GB" sz="900" dirty="0" err="1"/>
                        <a:t>användning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774452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Miljö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900" dirty="0"/>
                        <a:t>IP20. 90%RH. Temperatur 5° – 40°C.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480607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err="1"/>
                        <a:t>Certifiering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CE, RoHS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72079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Anslutning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USB-C, USB 2.0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kommunikation</a:t>
                      </a:r>
                      <a:r>
                        <a:rPr lang="en-GB" sz="900" dirty="0"/>
                        <a:t>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601130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Sensor: </a:t>
                      </a:r>
                      <a:r>
                        <a:rPr lang="en-GB" sz="900" b="1" dirty="0" err="1"/>
                        <a:t>Rörelse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err="1"/>
                        <a:t>Upp</a:t>
                      </a:r>
                      <a:r>
                        <a:rPr lang="en-GB" sz="900" dirty="0"/>
                        <a:t> till 12m </a:t>
                      </a:r>
                      <a:r>
                        <a:rPr lang="en-GB" sz="900" dirty="0" err="1"/>
                        <a:t>avstånd</a:t>
                      </a:r>
                      <a:r>
                        <a:rPr lang="en-GB" sz="900" dirty="0"/>
                        <a:t>. 120 graders </a:t>
                      </a:r>
                      <a:r>
                        <a:rPr lang="en-GB" sz="900" dirty="0" err="1"/>
                        <a:t>vinkel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från</a:t>
                      </a:r>
                      <a:r>
                        <a:rPr lang="en-GB" sz="900" dirty="0"/>
                        <a:t> sensor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361011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/>
                        <a:t>Sensor: </a:t>
                      </a:r>
                      <a:r>
                        <a:rPr lang="en-GB" sz="900" b="1" dirty="0" err="1"/>
                        <a:t>Ljusstyrka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3 till 10.000 lux, IR filter.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972753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/>
                        <a:t>Sensor: </a:t>
                      </a:r>
                      <a:r>
                        <a:rPr lang="en-GB" sz="900" b="1" dirty="0" err="1"/>
                        <a:t>Ljusfärg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err="1"/>
                        <a:t>Separat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röd</a:t>
                      </a:r>
                      <a:r>
                        <a:rPr lang="en-GB" sz="900" dirty="0"/>
                        <a:t>, </a:t>
                      </a:r>
                      <a:r>
                        <a:rPr lang="en-GB" sz="900" dirty="0" err="1"/>
                        <a:t>grön</a:t>
                      </a:r>
                      <a:r>
                        <a:rPr lang="en-GB" sz="900" dirty="0"/>
                        <a:t> och </a:t>
                      </a:r>
                      <a:r>
                        <a:rPr lang="en-GB" sz="900" dirty="0" err="1"/>
                        <a:t>blå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ljussensor</a:t>
                      </a:r>
                      <a:r>
                        <a:rPr lang="en-GB" sz="900" dirty="0"/>
                        <a:t>. </a:t>
                      </a:r>
                      <a:r>
                        <a:rPr lang="en-GB" sz="900" dirty="0" err="1"/>
                        <a:t>Uträknad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färgtermperator</a:t>
                      </a:r>
                      <a:r>
                        <a:rPr lang="en-GB" sz="900" dirty="0"/>
                        <a:t> (Kelvin)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754248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/>
                        <a:t>Sensor: </a:t>
                      </a:r>
                      <a:r>
                        <a:rPr lang="en-GB" sz="900" b="1" dirty="0" err="1"/>
                        <a:t>Temperatur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-40C till +85C, x/- 2% </a:t>
                      </a:r>
                      <a:r>
                        <a:rPr lang="en-GB" sz="900" dirty="0" err="1"/>
                        <a:t>noggrannhet</a:t>
                      </a:r>
                      <a:r>
                        <a:rPr lang="en-GB" sz="9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215144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/>
                        <a:t>Sensor: </a:t>
                      </a:r>
                      <a:r>
                        <a:rPr lang="en-GB" sz="900" b="1" dirty="0" err="1"/>
                        <a:t>Fuktighet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0% till 100% </a:t>
                      </a:r>
                      <a:r>
                        <a:rPr lang="en-GB" sz="900" dirty="0" err="1"/>
                        <a:t>relativ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fuktighet</a:t>
                      </a:r>
                      <a:r>
                        <a:rPr lang="en-GB" sz="900" dirty="0"/>
                        <a:t>, x/- 1% </a:t>
                      </a:r>
                      <a:r>
                        <a:rPr lang="en-GB" sz="900" dirty="0" err="1"/>
                        <a:t>noggrannhet</a:t>
                      </a:r>
                      <a:r>
                        <a:rPr lang="en-GB" sz="9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859955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Sensor: </a:t>
                      </a:r>
                      <a:r>
                        <a:rPr lang="en-GB" sz="900" b="1" dirty="0" err="1"/>
                        <a:t>TVoC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err="1"/>
                        <a:t>Mäter</a:t>
                      </a:r>
                      <a:r>
                        <a:rPr lang="en-GB" sz="900" dirty="0"/>
                        <a:t> “Total Volatile Organic Compounds”, 0 till 32768 ppb (particles per billion).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41890"/>
                  </a:ext>
                </a:extLst>
              </a:tr>
            </a:tbl>
          </a:graphicData>
        </a:graphic>
      </p:graphicFrame>
      <p:pic>
        <p:nvPicPr>
          <p:cNvPr id="17" name="Picture 16" descr="A picture containing black, sitting, photo, cup&#10;&#10;Description automatically generated">
            <a:extLst>
              <a:ext uri="{FF2B5EF4-FFF2-40B4-BE49-F238E27FC236}">
                <a16:creationId xmlns:a16="http://schemas.microsoft.com/office/drawing/2014/main" id="{E9579975-0BD4-47B9-8956-4C3D087F1B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72547" y="1337119"/>
            <a:ext cx="1694688" cy="1666401"/>
          </a:xfrm>
          <a:prstGeom prst="rect">
            <a:avLst/>
          </a:prstGeom>
        </p:spPr>
      </p:pic>
      <p:pic>
        <p:nvPicPr>
          <p:cNvPr id="18" name="Picture 17" descr="A picture containing sitting, black, photo, white&#10;&#10;Description automatically generated">
            <a:extLst>
              <a:ext uri="{FF2B5EF4-FFF2-40B4-BE49-F238E27FC236}">
                <a16:creationId xmlns:a16="http://schemas.microsoft.com/office/drawing/2014/main" id="{95B158F0-F70C-485A-AE56-9AAEB5B1F2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0066" y="3525012"/>
            <a:ext cx="1737169" cy="13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44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0E758C-EAFE-4702-BC3E-6DDB2BA8B94C}"/>
              </a:ext>
            </a:extLst>
          </p:cNvPr>
          <p:cNvSpPr/>
          <p:nvPr/>
        </p:nvSpPr>
        <p:spPr>
          <a:xfrm>
            <a:off x="2019891" y="0"/>
            <a:ext cx="1371600" cy="1011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C7303-775A-4FFA-A68E-91CB98C0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OCHNO desktop motion sensor</a:t>
            </a:r>
            <a:endParaRPr lang="en-SE" b="1" dirty="0">
              <a:solidFill>
                <a:srgbClr val="F4981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F51AC0-54D0-4E7F-869A-3C94A3D00447}"/>
              </a:ext>
            </a:extLst>
          </p:cNvPr>
          <p:cNvSpPr txBox="1"/>
          <p:nvPr/>
        </p:nvSpPr>
        <p:spPr>
          <a:xfrm>
            <a:off x="3657602" y="-3301773"/>
            <a:ext cx="7440517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Ladda </a:t>
            </a:r>
            <a:r>
              <a:rPr lang="en-GB" dirty="0" err="1"/>
              <a:t>mobiler</a:t>
            </a:r>
            <a:r>
              <a:rPr lang="en-GB" dirty="0"/>
              <a:t> och laptop med </a:t>
            </a:r>
            <a:r>
              <a:rPr lang="en-GB" dirty="0" err="1"/>
              <a:t>upp</a:t>
            </a:r>
            <a:r>
              <a:rPr lang="en-GB" dirty="0"/>
              <a:t> till 100W per </a:t>
            </a:r>
            <a:r>
              <a:rPr lang="en-GB" dirty="0" err="1"/>
              <a:t>uttag</a:t>
            </a:r>
            <a:r>
              <a:rPr lang="en-GB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Stöd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snabbladdning</a:t>
            </a:r>
            <a:r>
              <a:rPr lang="en-GB" dirty="0"/>
              <a:t> </a:t>
            </a:r>
            <a:r>
              <a:rPr lang="en-GB" dirty="0" err="1"/>
              <a:t>även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iPhone och iPad med C-till-Lightning </a:t>
            </a:r>
            <a:r>
              <a:rPr lang="en-GB" dirty="0" err="1"/>
              <a:t>kabel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1931C1-53A4-46A1-9C03-A90ADFC3AA5D}"/>
              </a:ext>
            </a:extLst>
          </p:cNvPr>
          <p:cNvGraphicFramePr>
            <a:graphicFrameLocks noGrp="1"/>
          </p:cNvGraphicFramePr>
          <p:nvPr/>
        </p:nvGraphicFramePr>
        <p:xfrm>
          <a:off x="3876674" y="1137219"/>
          <a:ext cx="7648575" cy="2724936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184711">
                  <a:extLst>
                    <a:ext uri="{9D8B030D-6E8A-4147-A177-3AD203B41FA5}">
                      <a16:colId xmlns:a16="http://schemas.microsoft.com/office/drawing/2014/main" val="90954186"/>
                    </a:ext>
                  </a:extLst>
                </a:gridCol>
                <a:gridCol w="5463864">
                  <a:extLst>
                    <a:ext uri="{9D8B030D-6E8A-4147-A177-3AD203B41FA5}">
                      <a16:colId xmlns:a16="http://schemas.microsoft.com/office/drawing/2014/main" val="3681583608"/>
                    </a:ext>
                  </a:extLst>
                </a:gridCol>
              </a:tblGrid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Produktnamn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Ochno Desktop Motion Sensor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27769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Artikelnummer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O-PIR-1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43521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Garanti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1 </a:t>
                      </a:r>
                      <a:r>
                        <a:rPr lang="en-GB" sz="900" dirty="0" err="1"/>
                        <a:t>år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394288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I </a:t>
                      </a:r>
                      <a:r>
                        <a:rPr lang="en-GB" sz="900" b="1" dirty="0" err="1"/>
                        <a:t>paketet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PIR sensor med 1m USB-C </a:t>
                      </a:r>
                      <a:r>
                        <a:rPr lang="en-GB" sz="900" dirty="0" err="1"/>
                        <a:t>anslutningskabel</a:t>
                      </a:r>
                      <a:r>
                        <a:rPr lang="en-GB" sz="900" dirty="0"/>
                        <a:t>. USB-C till USB-A adapter. </a:t>
                      </a:r>
                      <a:r>
                        <a:rPr lang="en-GB" sz="900" dirty="0" err="1"/>
                        <a:t>Monteringsskruv</a:t>
                      </a:r>
                      <a:r>
                        <a:rPr lang="en-GB" sz="900" dirty="0"/>
                        <a:t>. </a:t>
                      </a:r>
                      <a:r>
                        <a:rPr lang="en-GB" sz="900" dirty="0" err="1"/>
                        <a:t>Engelsk</a:t>
                      </a:r>
                      <a:r>
                        <a:rPr lang="en-GB" sz="900" dirty="0"/>
                        <a:t> manual.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09310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Mått</a:t>
                      </a:r>
                      <a:r>
                        <a:rPr lang="en-GB" sz="900" b="1" dirty="0"/>
                        <a:t> och </a:t>
                      </a:r>
                      <a:r>
                        <a:rPr lang="en-GB" sz="900" b="1" dirty="0" err="1"/>
                        <a:t>färg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900" dirty="0"/>
                        <a:t>40mm x 21mm, 20g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63122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Elkonsumption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err="1"/>
                        <a:t>Mindre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än</a:t>
                      </a:r>
                      <a:r>
                        <a:rPr lang="en-GB" sz="900" dirty="0"/>
                        <a:t> 0.5W vid full </a:t>
                      </a:r>
                      <a:r>
                        <a:rPr lang="en-GB" sz="900" dirty="0" err="1"/>
                        <a:t>användning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774452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Miljö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900" dirty="0"/>
                        <a:t>IP20. 90%RH. Temperatur 5° – 40°C.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480607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err="1"/>
                        <a:t>Certifiering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CE, RoHS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72079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Anslutning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USB-C, USB 2.0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kommunikation</a:t>
                      </a:r>
                      <a:r>
                        <a:rPr lang="en-GB" sz="900" dirty="0"/>
                        <a:t>. 1m </a:t>
                      </a:r>
                      <a:r>
                        <a:rPr lang="en-GB" sz="900" dirty="0" err="1"/>
                        <a:t>kabel</a:t>
                      </a:r>
                      <a:r>
                        <a:rPr lang="en-GB" sz="900" dirty="0"/>
                        <a:t>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601130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Sensor: </a:t>
                      </a:r>
                      <a:r>
                        <a:rPr lang="en-GB" sz="900" b="1" dirty="0" err="1"/>
                        <a:t>Rörelse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err="1"/>
                        <a:t>Upp</a:t>
                      </a:r>
                      <a:r>
                        <a:rPr lang="en-GB" sz="900" dirty="0"/>
                        <a:t> till 3m </a:t>
                      </a:r>
                      <a:r>
                        <a:rPr lang="en-GB" sz="900" dirty="0" err="1"/>
                        <a:t>avstånd</a:t>
                      </a:r>
                      <a:r>
                        <a:rPr lang="en-GB" sz="900" dirty="0"/>
                        <a:t>. 120 graders </a:t>
                      </a:r>
                      <a:r>
                        <a:rPr lang="en-GB" sz="900" dirty="0" err="1"/>
                        <a:t>vinkel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från</a:t>
                      </a:r>
                      <a:r>
                        <a:rPr lang="en-GB" sz="900" dirty="0"/>
                        <a:t> sensor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361011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84767"/>
                  </a:ext>
                </a:extLst>
              </a:tr>
            </a:tbl>
          </a:graphicData>
        </a:graphic>
      </p:graphicFrame>
      <p:pic>
        <p:nvPicPr>
          <p:cNvPr id="19" name="Picture 18" descr="A picture containing sitting, black, table, white&#10;&#10;Description automatically generated">
            <a:extLst>
              <a:ext uri="{FF2B5EF4-FFF2-40B4-BE49-F238E27FC236}">
                <a16:creationId xmlns:a16="http://schemas.microsoft.com/office/drawing/2014/main" id="{DFE749CD-FA47-44E9-AECA-C703842C08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6494" y="3300413"/>
            <a:ext cx="1975855" cy="388692"/>
          </a:xfrm>
          <a:prstGeom prst="rect">
            <a:avLst/>
          </a:prstGeom>
        </p:spPr>
      </p:pic>
      <p:pic>
        <p:nvPicPr>
          <p:cNvPr id="21" name="Picture 20" descr="A picture containing sitting, dark, black, table&#10;&#10;Description automatically generated">
            <a:extLst>
              <a:ext uri="{FF2B5EF4-FFF2-40B4-BE49-F238E27FC236}">
                <a16:creationId xmlns:a16="http://schemas.microsoft.com/office/drawing/2014/main" id="{6BE597DF-BDDB-4F99-B2FE-77FE71F70D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6495" y="1605727"/>
            <a:ext cx="2049429" cy="11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04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0E758C-EAFE-4702-BC3E-6DDB2BA8B94C}"/>
              </a:ext>
            </a:extLst>
          </p:cNvPr>
          <p:cNvSpPr/>
          <p:nvPr/>
        </p:nvSpPr>
        <p:spPr>
          <a:xfrm>
            <a:off x="2019891" y="0"/>
            <a:ext cx="1371600" cy="1011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C7303-775A-4FFA-A68E-91CB98C0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OCHNO aluminium USB-C UTTAG</a:t>
            </a:r>
            <a:endParaRPr lang="en-SE" b="1" dirty="0">
              <a:solidFill>
                <a:srgbClr val="F49817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1931C1-53A4-46A1-9C03-A90ADFC3AA5D}"/>
              </a:ext>
            </a:extLst>
          </p:cNvPr>
          <p:cNvGraphicFramePr>
            <a:graphicFrameLocks noGrp="1"/>
          </p:cNvGraphicFramePr>
          <p:nvPr/>
        </p:nvGraphicFramePr>
        <p:xfrm>
          <a:off x="3876675" y="1137219"/>
          <a:ext cx="7591425" cy="2612168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168387">
                  <a:extLst>
                    <a:ext uri="{9D8B030D-6E8A-4147-A177-3AD203B41FA5}">
                      <a16:colId xmlns:a16="http://schemas.microsoft.com/office/drawing/2014/main" val="90954186"/>
                    </a:ext>
                  </a:extLst>
                </a:gridCol>
                <a:gridCol w="5423038">
                  <a:extLst>
                    <a:ext uri="{9D8B030D-6E8A-4147-A177-3AD203B41FA5}">
                      <a16:colId xmlns:a16="http://schemas.microsoft.com/office/drawing/2014/main" val="3681583608"/>
                    </a:ext>
                  </a:extLst>
                </a:gridCol>
              </a:tblGrid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Produktnamn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Ochno Aluminium Socket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27769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Artikelnummer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O-DO-XXX-Y-Z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43521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Garanti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1 </a:t>
                      </a:r>
                      <a:r>
                        <a:rPr lang="en-GB" sz="900" dirty="0" err="1"/>
                        <a:t>år</a:t>
                      </a:r>
                      <a:r>
                        <a:rPr lang="en-GB" sz="900" dirty="0"/>
                        <a:t>, </a:t>
                      </a:r>
                      <a:r>
                        <a:rPr lang="en-GB" sz="900" dirty="0" err="1"/>
                        <a:t>endast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fabrikationsfel</a:t>
                      </a:r>
                      <a:r>
                        <a:rPr lang="en-GB" sz="900" dirty="0"/>
                        <a:t>. 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394288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I </a:t>
                      </a:r>
                      <a:r>
                        <a:rPr lang="en-GB" sz="900" b="1" dirty="0" err="1"/>
                        <a:t>paketet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err="1"/>
                        <a:t>Uttag</a:t>
                      </a:r>
                      <a:r>
                        <a:rPr lang="en-GB" sz="900" dirty="0"/>
                        <a:t>, </a:t>
                      </a:r>
                      <a:r>
                        <a:rPr lang="en-GB" sz="900" dirty="0" err="1"/>
                        <a:t>inkl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kabel</a:t>
                      </a:r>
                      <a:r>
                        <a:rPr lang="en-GB" sz="900" dirty="0"/>
                        <a:t>. Mutter.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09310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Håldiamater</a:t>
                      </a:r>
                      <a:r>
                        <a:rPr lang="en-GB" sz="900" b="1" dirty="0"/>
                        <a:t> och </a:t>
                      </a:r>
                      <a:r>
                        <a:rPr lang="en-GB" sz="900" b="1" dirty="0" err="1"/>
                        <a:t>tollerans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900" dirty="0"/>
                        <a:t>18mm, 2mm fläns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63122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Längd</a:t>
                      </a:r>
                      <a:r>
                        <a:rPr lang="en-GB" sz="900" b="1" dirty="0"/>
                        <a:t> och </a:t>
                      </a:r>
                      <a:r>
                        <a:rPr lang="en-GB" sz="900" b="1" dirty="0" err="1"/>
                        <a:t>vikt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50mm, 80g (2m </a:t>
                      </a:r>
                      <a:r>
                        <a:rPr lang="en-GB" sz="900" dirty="0" err="1"/>
                        <a:t>kabel</a:t>
                      </a:r>
                      <a:r>
                        <a:rPr lang="en-GB" sz="9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774452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Miljö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900" dirty="0"/>
                        <a:t>IP20. 90%RH. Temperatur 5° – 40°C.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480607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err="1"/>
                        <a:t>Certifiering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CE, RoHS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72079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Anslutning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USB-C Hane, med Type-C Single Locking Screw, M2.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601130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Montagehjälp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/>
                        <a:t>Räfflad överdel för att förhindra rotation. Stöd för mothåll med nyckel vid fastspänning.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361011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Material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Aluminium, </a:t>
                      </a:r>
                      <a:r>
                        <a:rPr lang="en-GB" sz="900" dirty="0" err="1"/>
                        <a:t>blästrad</a:t>
                      </a:r>
                      <a:r>
                        <a:rPr lang="en-GB" sz="900" dirty="0"/>
                        <a:t> och med </a:t>
                      </a:r>
                      <a:r>
                        <a:rPr lang="en-GB" sz="900" dirty="0" err="1"/>
                        <a:t>valbar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ytbehandling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av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toppen</a:t>
                      </a:r>
                      <a:r>
                        <a:rPr lang="en-GB" sz="9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55289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53306BA0-5165-4B1C-8DA7-01FDA41BB4AD}"/>
              </a:ext>
            </a:extLst>
          </p:cNvPr>
          <p:cNvGrpSpPr/>
          <p:nvPr/>
        </p:nvGrpSpPr>
        <p:grpSpPr>
          <a:xfrm>
            <a:off x="517490" y="1267855"/>
            <a:ext cx="3083645" cy="548933"/>
            <a:chOff x="812137" y="2750715"/>
            <a:chExt cx="3052111" cy="543319"/>
          </a:xfrm>
        </p:grpSpPr>
        <p:pic>
          <p:nvPicPr>
            <p:cNvPr id="9" name="Picture 8" descr="A picture containing black, dark, sitting, white&#10;&#10;Description automatically generated">
              <a:extLst>
                <a:ext uri="{FF2B5EF4-FFF2-40B4-BE49-F238E27FC236}">
                  <a16:creationId xmlns:a16="http://schemas.microsoft.com/office/drawing/2014/main" id="{01C4593D-3ACB-4369-AA5D-D31119410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71524">
              <a:off x="3315456" y="2764488"/>
              <a:ext cx="548792" cy="522566"/>
            </a:xfrm>
            <a:prstGeom prst="rect">
              <a:avLst/>
            </a:prstGeom>
          </p:spPr>
        </p:pic>
        <p:pic>
          <p:nvPicPr>
            <p:cNvPr id="10" name="Picture 9" descr="A picture containing electronics, sitting, black, white&#10;&#10;Description automatically generated">
              <a:extLst>
                <a:ext uri="{FF2B5EF4-FFF2-40B4-BE49-F238E27FC236}">
                  <a16:creationId xmlns:a16="http://schemas.microsoft.com/office/drawing/2014/main" id="{5193D693-9BFF-422D-9A4B-1857A2E52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28272">
              <a:off x="2470685" y="2753454"/>
              <a:ext cx="550279" cy="534285"/>
            </a:xfrm>
            <a:prstGeom prst="rect">
              <a:avLst/>
            </a:prstGeom>
          </p:spPr>
        </p:pic>
        <p:pic>
          <p:nvPicPr>
            <p:cNvPr id="11" name="Picture 10" descr="A picture containing sitting, dark, black, bowl&#10;&#10;Description automatically generated">
              <a:extLst>
                <a:ext uri="{FF2B5EF4-FFF2-40B4-BE49-F238E27FC236}">
                  <a16:creationId xmlns:a16="http://schemas.microsoft.com/office/drawing/2014/main" id="{2BCDEE46-F8DF-41A2-96A5-0F43B42B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12137" y="2750715"/>
              <a:ext cx="553627" cy="539762"/>
            </a:xfrm>
            <a:prstGeom prst="rect">
              <a:avLst/>
            </a:prstGeom>
          </p:spPr>
        </p:pic>
        <p:pic>
          <p:nvPicPr>
            <p:cNvPr id="12" name="Picture 11" descr="A picture containing electronics, sitting, black, device&#10;&#10;Description automatically generated">
              <a:extLst>
                <a:ext uri="{FF2B5EF4-FFF2-40B4-BE49-F238E27FC236}">
                  <a16:creationId xmlns:a16="http://schemas.microsoft.com/office/drawing/2014/main" id="{B96B53CE-ED58-400A-9FBD-0AEE233B8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21501" y="2750715"/>
              <a:ext cx="576326" cy="543319"/>
            </a:xfrm>
            <a:prstGeom prst="rect">
              <a:avLst/>
            </a:prstGeom>
          </p:spPr>
        </p:pic>
      </p:grpSp>
      <p:pic>
        <p:nvPicPr>
          <p:cNvPr id="13" name="Picture 12" descr="A picture containing ware, sitting, black, table&#10;&#10;Description automatically generated">
            <a:extLst>
              <a:ext uri="{FF2B5EF4-FFF2-40B4-BE49-F238E27FC236}">
                <a16:creationId xmlns:a16="http://schemas.microsoft.com/office/drawing/2014/main" id="{203C6DB2-8A71-4C0C-BEBF-9BF8478E10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45" y="2385460"/>
            <a:ext cx="1072297" cy="2784754"/>
          </a:xfrm>
          <a:prstGeom prst="rect">
            <a:avLst/>
          </a:prstGeom>
        </p:spPr>
      </p:pic>
      <p:pic>
        <p:nvPicPr>
          <p:cNvPr id="14" name="Picture 13" descr="A picture containing indoor, table, sitting, black&#10;&#10;Description automatically generated">
            <a:extLst>
              <a:ext uri="{FF2B5EF4-FFF2-40B4-BE49-F238E27FC236}">
                <a16:creationId xmlns:a16="http://schemas.microsoft.com/office/drawing/2014/main" id="{934B9934-D247-4456-89BC-98E1895816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685" y="4881500"/>
            <a:ext cx="4669240" cy="2528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DF2221-BDBA-4FC6-8C98-753BC5FEB54D}"/>
              </a:ext>
            </a:extLst>
          </p:cNvPr>
          <p:cNvSpPr/>
          <p:nvPr/>
        </p:nvSpPr>
        <p:spPr>
          <a:xfrm>
            <a:off x="647700" y="4410075"/>
            <a:ext cx="2247900" cy="456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0D42A-4E10-413A-820D-3026501FFFF1}"/>
              </a:ext>
            </a:extLst>
          </p:cNvPr>
          <p:cNvSpPr txBox="1"/>
          <p:nvPr/>
        </p:nvSpPr>
        <p:spPr>
          <a:xfrm>
            <a:off x="3876675" y="3983892"/>
            <a:ext cx="75057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Artikelnummerstruktur</a:t>
            </a:r>
            <a:r>
              <a:rPr lang="en-GB" sz="1200" dirty="0"/>
              <a:t>	O-DO-</a:t>
            </a:r>
            <a:r>
              <a:rPr lang="en-GB" sz="1200" b="1" dirty="0"/>
              <a:t>XXX</a:t>
            </a:r>
            <a:r>
              <a:rPr lang="en-GB" sz="1200" dirty="0"/>
              <a:t>-</a:t>
            </a:r>
            <a:r>
              <a:rPr lang="en-GB" sz="1200" b="1" dirty="0"/>
              <a:t>Y</a:t>
            </a:r>
            <a:r>
              <a:rPr lang="en-GB" sz="1200" dirty="0"/>
              <a:t>-</a:t>
            </a:r>
            <a:r>
              <a:rPr lang="en-GB" sz="1200" b="1" dirty="0"/>
              <a:t>Z</a:t>
            </a:r>
          </a:p>
          <a:p>
            <a:endParaRPr lang="en-GB" sz="1200" dirty="0"/>
          </a:p>
          <a:p>
            <a:r>
              <a:rPr lang="en-GB" sz="1200" b="1" dirty="0"/>
              <a:t>XXX	Kabellängd	</a:t>
            </a:r>
            <a:r>
              <a:rPr lang="en-GB" sz="1200" dirty="0"/>
              <a:t> 	XXX = 100 (1m), XXX = 200 (2m), XXX = 300 (3m)</a:t>
            </a:r>
          </a:p>
          <a:p>
            <a:endParaRPr lang="en-GB" sz="1200" dirty="0"/>
          </a:p>
          <a:p>
            <a:r>
              <a:rPr lang="en-GB" sz="1200" b="1" dirty="0"/>
              <a:t>Y 	Ytbehandling</a:t>
            </a:r>
            <a:r>
              <a:rPr lang="en-GB" sz="1200" dirty="0"/>
              <a:t>	Y = B 		 Y = A		 Y = M		 Y = S </a:t>
            </a:r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r>
              <a:rPr lang="en-GB" sz="1200" b="1" dirty="0"/>
              <a:t>Z	USB-C Hane</a:t>
            </a:r>
            <a:r>
              <a:rPr lang="en-GB" sz="1200" dirty="0"/>
              <a:t>		1 – Utan M2-skruv</a:t>
            </a:r>
          </a:p>
          <a:p>
            <a:r>
              <a:rPr lang="en-GB" sz="1200" dirty="0"/>
              <a:t>				2 – Med M2-skruv</a:t>
            </a:r>
          </a:p>
          <a:p>
            <a:endParaRPr lang="en-SE" sz="1200" dirty="0"/>
          </a:p>
        </p:txBody>
      </p:sp>
      <p:pic>
        <p:nvPicPr>
          <p:cNvPr id="23" name="Picture 22" descr="A picture containing black, dark, sitting, white&#10;&#10;Description automatically generated">
            <a:extLst>
              <a:ext uri="{FF2B5EF4-FFF2-40B4-BE49-F238E27FC236}">
                <a16:creationId xmlns:a16="http://schemas.microsoft.com/office/drawing/2014/main" id="{66ACF39B-9B02-42C8-A27B-E2AAF4FA3F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1524">
            <a:off x="8433745" y="5021338"/>
            <a:ext cx="554462" cy="527966"/>
          </a:xfrm>
          <a:prstGeom prst="rect">
            <a:avLst/>
          </a:prstGeom>
        </p:spPr>
      </p:pic>
      <p:pic>
        <p:nvPicPr>
          <p:cNvPr id="24" name="Picture 23" descr="A picture containing electronics, sitting, black, white&#10;&#10;Description automatically generated">
            <a:extLst>
              <a:ext uri="{FF2B5EF4-FFF2-40B4-BE49-F238E27FC236}">
                <a16:creationId xmlns:a16="http://schemas.microsoft.com/office/drawing/2014/main" id="{325B0140-4739-4A81-B910-2034A0BCC2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28272">
            <a:off x="7601483" y="5031572"/>
            <a:ext cx="555964" cy="539806"/>
          </a:xfrm>
          <a:prstGeom prst="rect">
            <a:avLst/>
          </a:prstGeom>
        </p:spPr>
      </p:pic>
      <p:pic>
        <p:nvPicPr>
          <p:cNvPr id="25" name="Picture 24" descr="A picture containing sitting, dark, black, bowl&#10;&#10;Description automatically generated">
            <a:extLst>
              <a:ext uri="{FF2B5EF4-FFF2-40B4-BE49-F238E27FC236}">
                <a16:creationId xmlns:a16="http://schemas.microsoft.com/office/drawing/2014/main" id="{11D80C13-0C54-4EBC-B882-5B89A610E2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07568" y="5034633"/>
            <a:ext cx="559347" cy="545339"/>
          </a:xfrm>
          <a:prstGeom prst="rect">
            <a:avLst/>
          </a:prstGeom>
        </p:spPr>
      </p:pic>
      <p:pic>
        <p:nvPicPr>
          <p:cNvPr id="26" name="Picture 25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D9AED227-2F86-4F50-AC7F-AE3171F73F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34411" y="5013868"/>
            <a:ext cx="582281" cy="5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6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98B59-6B22-4135-A4B5-417C77F5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ADAPTRAR</a:t>
            </a:r>
            <a:endParaRPr lang="en-SE" dirty="0"/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0B2C1DB3-3455-4752-A762-D49E2ADFE3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81" y="2729609"/>
            <a:ext cx="1264411" cy="739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D6FE7-8BAD-4D8E-9EB9-AF8C6FA6A7BB}"/>
              </a:ext>
            </a:extLst>
          </p:cNvPr>
          <p:cNvSpPr txBox="1"/>
          <p:nvPr/>
        </p:nvSpPr>
        <p:spPr>
          <a:xfrm>
            <a:off x="448207" y="1087190"/>
            <a:ext cx="11210842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Ochno </a:t>
            </a:r>
            <a:r>
              <a:rPr lang="en-GB" dirty="0" err="1"/>
              <a:t>tillhandahåller</a:t>
            </a:r>
            <a:r>
              <a:rPr lang="en-GB" dirty="0"/>
              <a:t> </a:t>
            </a:r>
            <a:r>
              <a:rPr lang="en-GB" dirty="0" err="1"/>
              <a:t>adaptrar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möjliggör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man </a:t>
            </a:r>
            <a:r>
              <a:rPr lang="en-GB" dirty="0" err="1"/>
              <a:t>enkelt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ansluta</a:t>
            </a:r>
            <a:r>
              <a:rPr lang="en-GB" dirty="0"/>
              <a:t> </a:t>
            </a:r>
            <a:r>
              <a:rPr lang="en-GB" dirty="0" err="1"/>
              <a:t>äldre</a:t>
            </a:r>
            <a:r>
              <a:rPr lang="en-GB" dirty="0"/>
              <a:t> </a:t>
            </a:r>
            <a:r>
              <a:rPr lang="en-GB" dirty="0" err="1"/>
              <a:t>datorer</a:t>
            </a:r>
            <a:r>
              <a:rPr lang="en-GB" dirty="0"/>
              <a:t> och </a:t>
            </a:r>
            <a:r>
              <a:rPr lang="en-GB" dirty="0" err="1"/>
              <a:t>andra</a:t>
            </a:r>
            <a:r>
              <a:rPr lang="en-GB" dirty="0"/>
              <a:t> system till Ochno Power Conference.</a:t>
            </a:r>
            <a:endParaRPr lang="en-SE" dirty="0"/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15E48BDA-B3A1-42AB-8BBF-5929B8F4E2FD}"/>
              </a:ext>
            </a:extLst>
          </p:cNvPr>
          <p:cNvGraphicFramePr>
            <a:graphicFrameLocks noGrp="1"/>
          </p:cNvGraphicFramePr>
          <p:nvPr/>
        </p:nvGraphicFramePr>
        <p:xfrm>
          <a:off x="533427" y="3625588"/>
          <a:ext cx="11125145" cy="2883424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1276295">
                  <a:extLst>
                    <a:ext uri="{9D8B030D-6E8A-4147-A177-3AD203B41FA5}">
                      <a16:colId xmlns:a16="http://schemas.microsoft.com/office/drawing/2014/main" val="90954186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368158360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532790816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559420731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2952155088"/>
                    </a:ext>
                  </a:extLst>
                </a:gridCol>
              </a:tblGrid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Produktnamn</a:t>
                      </a:r>
                      <a:endParaRPr lang="en-SE" sz="900" b="1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HDMI-to-USB-C Adapter</a:t>
                      </a:r>
                      <a:endParaRPr lang="en-SE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USB+HDMI-to-USB-C Adapter</a:t>
                      </a:r>
                      <a:endParaRPr lang="en-SE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DP-to-USB-C Adapter</a:t>
                      </a:r>
                      <a:endParaRPr lang="en-SE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USB+DP-</a:t>
                      </a:r>
                      <a:r>
                        <a:rPr lang="en-GB" sz="900" dirty="0" err="1"/>
                        <a:t>to.USB</a:t>
                      </a:r>
                      <a:r>
                        <a:rPr lang="en-GB" sz="900" dirty="0"/>
                        <a:t>-C Adapter</a:t>
                      </a:r>
                      <a:endParaRPr lang="en-SE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727769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Artikelnummer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O-HDMI-TO-USBC-1</a:t>
                      </a:r>
                      <a:endParaRPr lang="en-SE" sz="9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O-HDMI-TO-USBC-2</a:t>
                      </a:r>
                      <a:endParaRPr lang="en-SE" sz="9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sv-SE" sz="900"/>
                        <a:t>O-DP-TO-USBC-1</a:t>
                      </a:r>
                      <a:endParaRPr lang="en-SE" sz="9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/>
                        <a:t>O-DP-TO-USBC-2</a:t>
                      </a:r>
                      <a:endParaRPr lang="en-SE" sz="9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99435218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Garanti</a:t>
                      </a:r>
                      <a:endParaRPr lang="en-SE" sz="9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2år </a:t>
                      </a: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394288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r>
                        <a:rPr lang="en-GB" sz="900" b="1" dirty="0"/>
                        <a:t>I </a:t>
                      </a:r>
                      <a:r>
                        <a:rPr lang="en-GB" sz="900" b="1" dirty="0" err="1"/>
                        <a:t>paketet</a:t>
                      </a:r>
                      <a:endParaRPr lang="en-SE" sz="9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Adapter, </a:t>
                      </a:r>
                      <a:r>
                        <a:rPr lang="en-GB" sz="900" dirty="0" err="1"/>
                        <a:t>Monteringsring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för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kablfäste</a:t>
                      </a: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09310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Mått</a:t>
                      </a:r>
                      <a:r>
                        <a:rPr lang="en-GB" sz="900" b="1" dirty="0"/>
                        <a:t> och </a:t>
                      </a:r>
                      <a:r>
                        <a:rPr lang="en-GB" sz="900" b="1" dirty="0" err="1"/>
                        <a:t>färg</a:t>
                      </a:r>
                      <a:endParaRPr lang="en-SE" sz="9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sv-SE" sz="900" dirty="0"/>
                        <a:t>44x19x11 mm, 20g</a:t>
                      </a: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631220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Elkonsumption</a:t>
                      </a:r>
                      <a:endParaRPr lang="en-SE" sz="9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&lt; 1.5W vid full </a:t>
                      </a:r>
                      <a:r>
                        <a:rPr lang="en-GB" sz="900" dirty="0" err="1"/>
                        <a:t>användning</a:t>
                      </a:r>
                      <a:endParaRPr lang="en-GB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774452"/>
                  </a:ext>
                </a:extLst>
              </a:tr>
              <a:tr h="15812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Miljö</a:t>
                      </a:r>
                      <a:endParaRPr lang="en-SE" sz="9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sv-SE" sz="900" dirty="0"/>
                        <a:t>IP20. 90%RH. Temperatur 5° – 40°C.</a:t>
                      </a: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480607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err="1"/>
                        <a:t>Certifiering</a:t>
                      </a:r>
                      <a:endParaRPr lang="en-SE" sz="9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CE, RoHS</a:t>
                      </a: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72079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err="1"/>
                        <a:t>Ingång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HDMI 1.4-2.0, upp till 4Kx2K@60Hz, HDCP 1.4/2.2</a:t>
                      </a:r>
                      <a:endParaRPr lang="en-S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HDMI 1.4-2.0, upp till 4Kx2K@60Hz, HDCP 1.4/2.2</a:t>
                      </a:r>
                      <a:endParaRPr lang="en-S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Display Port 1.1-1.2a, </a:t>
                      </a:r>
                      <a:r>
                        <a:rPr lang="en-GB" sz="900" dirty="0" err="1"/>
                        <a:t>Stora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kontakten</a:t>
                      </a:r>
                      <a:r>
                        <a:rPr lang="en-GB" sz="900" dirty="0"/>
                        <a:t>, 4 lanes, </a:t>
                      </a:r>
                      <a:r>
                        <a:rPr lang="sv-SE" sz="900" dirty="0"/>
                        <a:t>upp till 1 x 4k2k@60Hz eller 2 x 2560x1440@60Hz</a:t>
                      </a:r>
                      <a:endParaRPr lang="en-S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Display Port 1.1-1.2a, </a:t>
                      </a:r>
                      <a:r>
                        <a:rPr lang="en-GB" sz="900" dirty="0" err="1"/>
                        <a:t>Stora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kontakten</a:t>
                      </a:r>
                      <a:r>
                        <a:rPr lang="en-GB" sz="900" dirty="0"/>
                        <a:t>, 4 lanes, </a:t>
                      </a:r>
                      <a:r>
                        <a:rPr lang="sv-SE" sz="900" dirty="0"/>
                        <a:t>upp till 1 x 4k2k@60Hz eller 2 x 2560x1440@60Hz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269420"/>
                  </a:ext>
                </a:extLst>
              </a:tr>
              <a:tr h="252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err="1"/>
                        <a:t>Utgång</a:t>
                      </a:r>
                      <a:endParaRPr lang="en-S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USB Type-C Alternate mode Display Port 1.2, upp till 4Kx2K@60Hz</a:t>
                      </a:r>
                      <a:endParaRPr lang="en-S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USB Type-C Alternate mode Display Port 1.2, upp till 4Kx2K@60Hz</a:t>
                      </a:r>
                      <a:endParaRPr lang="en-S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USB Type-C Alternate mode Display Port 1.2, upp till 1 x 4k2k@60Hz eller 2 x 2560x1440@60Hz</a:t>
                      </a:r>
                      <a:endParaRPr lang="en-S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USB Type-C Alternate mode Display Port 1.2, upp till 1 x 4k2k@60Hz eller 2 x 2560x1440@60Hz</a:t>
                      </a:r>
                      <a:endParaRPr lang="en-S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61082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1716271-C383-45A4-A9B0-2DF22C945E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85" y="2137053"/>
            <a:ext cx="426785" cy="349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4E1D61-CCAF-4160-A194-3396E0135A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96" y="2169979"/>
            <a:ext cx="426378" cy="358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86E6D1-04D2-42CF-A81D-63C11AD8C0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24" y="2157576"/>
            <a:ext cx="437227" cy="367444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1F93491F-C830-419C-8E10-849DE152C741}"/>
              </a:ext>
            </a:extLst>
          </p:cNvPr>
          <p:cNvSpPr/>
          <p:nvPr/>
        </p:nvSpPr>
        <p:spPr>
          <a:xfrm>
            <a:off x="2632828" y="2244656"/>
            <a:ext cx="263294" cy="187316"/>
          </a:xfrm>
          <a:prstGeom prst="rightArrow">
            <a:avLst/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69BB74-BD1D-4CEF-9DD9-D58E289DA3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134" y="2150587"/>
            <a:ext cx="426785" cy="358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9990CA-9829-4CB9-9247-FDB4DA269B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32" y="2140425"/>
            <a:ext cx="426378" cy="3580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851851-727E-4148-AF7C-DDF61150BC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13" y="2141592"/>
            <a:ext cx="437227" cy="367444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78D28E09-BD12-425A-938A-A33CF4B6D514}"/>
              </a:ext>
            </a:extLst>
          </p:cNvPr>
          <p:cNvSpPr/>
          <p:nvPr/>
        </p:nvSpPr>
        <p:spPr>
          <a:xfrm>
            <a:off x="5392865" y="2215102"/>
            <a:ext cx="263294" cy="187316"/>
          </a:xfrm>
          <a:prstGeom prst="rightArrow">
            <a:avLst/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B98EF4-3042-4758-A917-E0CB59ABCEE5}"/>
              </a:ext>
            </a:extLst>
          </p:cNvPr>
          <p:cNvSpPr txBox="1"/>
          <p:nvPr/>
        </p:nvSpPr>
        <p:spPr>
          <a:xfrm>
            <a:off x="4676709" y="2162150"/>
            <a:ext cx="271494" cy="29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+</a:t>
            </a:r>
            <a:endParaRPr lang="en-SE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995E8D-9B67-4830-A0BA-2A631CF08C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44" y="2151483"/>
            <a:ext cx="426785" cy="3493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8A28B3-6A59-4669-B179-0D5F83689F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72" y="2148710"/>
            <a:ext cx="437227" cy="367444"/>
          </a:xfrm>
          <a:prstGeom prst="rect">
            <a:avLst/>
          </a:prstGeom>
        </p:spPr>
      </p:pic>
      <p:sp>
        <p:nvSpPr>
          <p:cNvPr id="29" name="Arrow: Right 28">
            <a:extLst>
              <a:ext uri="{FF2B5EF4-FFF2-40B4-BE49-F238E27FC236}">
                <a16:creationId xmlns:a16="http://schemas.microsoft.com/office/drawing/2014/main" id="{1621E9F4-945C-4670-93AB-5B34533BA8CB}"/>
              </a:ext>
            </a:extLst>
          </p:cNvPr>
          <p:cNvSpPr/>
          <p:nvPr/>
        </p:nvSpPr>
        <p:spPr>
          <a:xfrm>
            <a:off x="10409424" y="2222219"/>
            <a:ext cx="263294" cy="187316"/>
          </a:xfrm>
          <a:prstGeom prst="rightArrow">
            <a:avLst/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C8FAD8-4810-47BC-A071-6F5A50756D26}"/>
              </a:ext>
            </a:extLst>
          </p:cNvPr>
          <p:cNvSpPr txBox="1"/>
          <p:nvPr/>
        </p:nvSpPr>
        <p:spPr>
          <a:xfrm>
            <a:off x="9693268" y="2169267"/>
            <a:ext cx="271494" cy="29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+</a:t>
            </a:r>
            <a:endParaRPr lang="en-SE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44DED41-A891-46B3-83CC-8B6F0C2069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04" y="2156824"/>
            <a:ext cx="426785" cy="358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2F10DD-1C5C-4FB3-AE05-698921EFB8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42" y="2154947"/>
            <a:ext cx="437227" cy="367444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8C66A6-C1FE-481B-96F5-BED89FA9CB94}"/>
              </a:ext>
            </a:extLst>
          </p:cNvPr>
          <p:cNvSpPr/>
          <p:nvPr/>
        </p:nvSpPr>
        <p:spPr>
          <a:xfrm>
            <a:off x="7593294" y="2228456"/>
            <a:ext cx="263294" cy="187316"/>
          </a:xfrm>
          <a:prstGeom prst="rightArrow">
            <a:avLst/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1853CC3-3EFE-4A53-AE98-0D047ED65909}"/>
              </a:ext>
            </a:extLst>
          </p:cNvPr>
          <p:cNvSpPr/>
          <p:nvPr/>
        </p:nvSpPr>
        <p:spPr>
          <a:xfrm>
            <a:off x="2084155" y="2122831"/>
            <a:ext cx="1350073" cy="427256"/>
          </a:xfrm>
          <a:prstGeom prst="roundRect">
            <a:avLst>
              <a:gd name="adj" fmla="val 9607"/>
            </a:avLst>
          </a:prstGeom>
          <a:noFill/>
          <a:ln>
            <a:solidFill>
              <a:srgbClr val="41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10E7F98-FDEE-4A30-87DE-D44A6F7C23E9}"/>
              </a:ext>
            </a:extLst>
          </p:cNvPr>
          <p:cNvSpPr/>
          <p:nvPr/>
        </p:nvSpPr>
        <p:spPr>
          <a:xfrm>
            <a:off x="7036322" y="2115487"/>
            <a:ext cx="1350073" cy="427256"/>
          </a:xfrm>
          <a:prstGeom prst="roundRect">
            <a:avLst>
              <a:gd name="adj" fmla="val 9607"/>
            </a:avLst>
          </a:prstGeom>
          <a:noFill/>
          <a:ln>
            <a:solidFill>
              <a:srgbClr val="41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A18DEE0-AB0E-4E43-AE17-2927D2B529E4}"/>
              </a:ext>
            </a:extLst>
          </p:cNvPr>
          <p:cNvSpPr/>
          <p:nvPr/>
        </p:nvSpPr>
        <p:spPr>
          <a:xfrm>
            <a:off x="9304108" y="2113213"/>
            <a:ext cx="1902283" cy="427256"/>
          </a:xfrm>
          <a:prstGeom prst="roundRect">
            <a:avLst>
              <a:gd name="adj" fmla="val 9607"/>
            </a:avLst>
          </a:prstGeom>
          <a:noFill/>
          <a:ln>
            <a:solidFill>
              <a:srgbClr val="41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E1FE8EB-848F-4588-8931-87DFA06BD150}"/>
              </a:ext>
            </a:extLst>
          </p:cNvPr>
          <p:cNvSpPr/>
          <p:nvPr/>
        </p:nvSpPr>
        <p:spPr>
          <a:xfrm>
            <a:off x="4296130" y="2106571"/>
            <a:ext cx="1902283" cy="427256"/>
          </a:xfrm>
          <a:prstGeom prst="roundRect">
            <a:avLst>
              <a:gd name="adj" fmla="val 9607"/>
            </a:avLst>
          </a:prstGeom>
          <a:noFill/>
          <a:ln>
            <a:solidFill>
              <a:srgbClr val="41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CE6E12BD-E950-4150-8C7B-11B729F93E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77" y="2738788"/>
            <a:ext cx="1264411" cy="739131"/>
          </a:xfrm>
          <a:prstGeom prst="rect">
            <a:avLst/>
          </a:prstGeom>
        </p:spPr>
      </p:pic>
      <p:pic>
        <p:nvPicPr>
          <p:cNvPr id="32" name="Picture 31" descr="A close up of a device&#10;&#10;Description automatically generated">
            <a:extLst>
              <a:ext uri="{FF2B5EF4-FFF2-40B4-BE49-F238E27FC236}">
                <a16:creationId xmlns:a16="http://schemas.microsoft.com/office/drawing/2014/main" id="{72E5E3E7-56E1-4440-8EBA-4FCDCD67D0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35" y="2745657"/>
            <a:ext cx="1264411" cy="739131"/>
          </a:xfrm>
          <a:prstGeom prst="rect">
            <a:avLst/>
          </a:prstGeom>
        </p:spPr>
      </p:pic>
      <p:pic>
        <p:nvPicPr>
          <p:cNvPr id="35" name="Picture 34" descr="A close up of a device&#10;&#10;Description automatically generated">
            <a:extLst>
              <a:ext uri="{FF2B5EF4-FFF2-40B4-BE49-F238E27FC236}">
                <a16:creationId xmlns:a16="http://schemas.microsoft.com/office/drawing/2014/main" id="{E4E524B9-2182-40CC-ABB3-B1ABB69AE4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320" y="2726727"/>
            <a:ext cx="1264411" cy="7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7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18C688-90EC-4017-86FB-B9F55DC8C1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786" y="-1511257"/>
            <a:ext cx="14851186" cy="988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EE479E-D29B-4081-8F3B-E153F1A99C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72" y="1322161"/>
            <a:ext cx="4048055" cy="32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5C4DD-084B-413D-8FE1-4D33BCA85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USB-C </a:t>
            </a:r>
            <a:r>
              <a:rPr lang="en-GB" dirty="0" err="1"/>
              <a:t>standarden</a:t>
            </a:r>
            <a:endParaRPr lang="en-SE" dirty="0"/>
          </a:p>
        </p:txBody>
      </p:sp>
      <p:pic>
        <p:nvPicPr>
          <p:cNvPr id="4" name="Bildobjekt 6">
            <a:extLst>
              <a:ext uri="{FF2B5EF4-FFF2-40B4-BE49-F238E27FC236}">
                <a16:creationId xmlns:a16="http://schemas.microsoft.com/office/drawing/2014/main" id="{DFC0E4BA-3A3A-4C72-8634-C5C642DD04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74" y="3964446"/>
            <a:ext cx="1148719" cy="1148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0A890A-6BA9-4851-81D6-37062BBFE6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1" y="1458326"/>
            <a:ext cx="11443297" cy="103817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D556E7-A441-44EA-B0E8-98A1B86FF307}"/>
              </a:ext>
            </a:extLst>
          </p:cNvPr>
          <p:cNvCxnSpPr>
            <a:cxnSpLocks/>
          </p:cNvCxnSpPr>
          <p:nvPr/>
        </p:nvCxnSpPr>
        <p:spPr>
          <a:xfrm flipV="1">
            <a:off x="2226134" y="2425084"/>
            <a:ext cx="0" cy="1447308"/>
          </a:xfrm>
          <a:prstGeom prst="straightConnector1">
            <a:avLst/>
          </a:prstGeom>
          <a:ln w="38100">
            <a:solidFill>
              <a:srgbClr val="F498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A1DD0C32-1380-4D27-B7AE-F43F3A8F25AE}"/>
              </a:ext>
            </a:extLst>
          </p:cNvPr>
          <p:cNvSpPr/>
          <p:nvPr/>
        </p:nvSpPr>
        <p:spPr>
          <a:xfrm>
            <a:off x="3056813" y="3111415"/>
            <a:ext cx="306798" cy="2865938"/>
          </a:xfrm>
          <a:prstGeom prst="leftBrace">
            <a:avLst>
              <a:gd name="adj1" fmla="val 60341"/>
              <a:gd name="adj2" fmla="val 50000"/>
            </a:avLst>
          </a:prstGeom>
          <a:ln w="28575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61935-F2A5-400F-87F2-D824BEF1FA13}"/>
              </a:ext>
            </a:extLst>
          </p:cNvPr>
          <p:cNvSpPr txBox="1"/>
          <p:nvPr/>
        </p:nvSpPr>
        <p:spPr>
          <a:xfrm>
            <a:off x="3436191" y="2995817"/>
            <a:ext cx="83159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Används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alla</a:t>
            </a:r>
            <a:r>
              <a:rPr lang="en-GB" sz="1600" dirty="0"/>
              <a:t> </a:t>
            </a:r>
            <a:r>
              <a:rPr lang="en-GB" sz="1600" dirty="0" err="1"/>
              <a:t>tillverkare</a:t>
            </a:r>
            <a:r>
              <a:rPr lang="en-GB" sz="1600" dirty="0"/>
              <a:t>, </a:t>
            </a:r>
            <a:r>
              <a:rPr lang="en-GB" sz="1600" dirty="0" err="1"/>
              <a:t>ersätter</a:t>
            </a:r>
            <a:r>
              <a:rPr lang="en-GB" sz="1600" dirty="0"/>
              <a:t> </a:t>
            </a:r>
            <a:r>
              <a:rPr lang="en-GB" sz="1600" dirty="0" err="1"/>
              <a:t>alla</a:t>
            </a:r>
            <a:r>
              <a:rPr lang="en-GB" sz="1600" dirty="0"/>
              <a:t> </a:t>
            </a:r>
            <a:r>
              <a:rPr lang="en-GB" sz="1600" dirty="0" err="1"/>
              <a:t>andra</a:t>
            </a:r>
            <a:r>
              <a:rPr lang="en-GB" sz="1600" dirty="0"/>
              <a:t> </a:t>
            </a:r>
            <a:r>
              <a:rPr lang="en-GB" sz="1600" dirty="0" err="1"/>
              <a:t>uttag</a:t>
            </a:r>
            <a:r>
              <a:rPr lang="en-GB" sz="1600" dirty="0"/>
              <a:t> </a:t>
            </a:r>
            <a:r>
              <a:rPr lang="en-GB" sz="1600" dirty="0" err="1"/>
              <a:t>för</a:t>
            </a:r>
            <a:r>
              <a:rPr lang="en-GB" sz="1600" dirty="0"/>
              <a:t> </a:t>
            </a:r>
            <a:r>
              <a:rPr lang="en-GB" sz="1600" dirty="0" err="1"/>
              <a:t>konsumentelektronik</a:t>
            </a:r>
            <a:r>
              <a:rPr lang="en-GB" sz="1600" dirty="0"/>
              <a:t>.</a:t>
            </a:r>
          </a:p>
          <a:p>
            <a:endParaRPr lang="en-GB" sz="1600" dirty="0"/>
          </a:p>
          <a:p>
            <a:r>
              <a:rPr lang="en-GB" sz="1600" b="1" dirty="0"/>
              <a:t>El: </a:t>
            </a:r>
            <a:r>
              <a:rPr lang="en-GB" sz="1600" dirty="0" err="1"/>
              <a:t>Dubbelriktad</a:t>
            </a:r>
            <a:r>
              <a:rPr lang="en-GB" sz="1600" dirty="0"/>
              <a:t> el </a:t>
            </a:r>
            <a:r>
              <a:rPr lang="en-GB" sz="1600" dirty="0" err="1"/>
              <a:t>upp</a:t>
            </a:r>
            <a:r>
              <a:rPr lang="en-GB" sz="1600" dirty="0"/>
              <a:t> till 100W. Variable </a:t>
            </a:r>
            <a:r>
              <a:rPr lang="en-GB" sz="1600" dirty="0" err="1"/>
              <a:t>spänning</a:t>
            </a:r>
            <a:r>
              <a:rPr lang="en-GB" sz="1600" dirty="0"/>
              <a:t> </a:t>
            </a:r>
            <a:r>
              <a:rPr lang="en-GB" sz="1600" dirty="0" err="1"/>
              <a:t>mellan</a:t>
            </a:r>
            <a:r>
              <a:rPr lang="en-GB" sz="1600" dirty="0"/>
              <a:t> 5V och 20V. </a:t>
            </a:r>
            <a:r>
              <a:rPr lang="en-GB" sz="1600" dirty="0" err="1"/>
              <a:t>Dubbelriktad</a:t>
            </a:r>
            <a:r>
              <a:rPr lang="en-GB" sz="1600" dirty="0"/>
              <a:t>.</a:t>
            </a:r>
          </a:p>
          <a:p>
            <a:endParaRPr lang="en-GB" sz="1600" dirty="0"/>
          </a:p>
          <a:p>
            <a:r>
              <a:rPr lang="en-GB" sz="1600" b="1" dirty="0"/>
              <a:t>Bild: </a:t>
            </a:r>
            <a:r>
              <a:rPr lang="en-GB" sz="1600" dirty="0" err="1"/>
              <a:t>Stödjer</a:t>
            </a:r>
            <a:r>
              <a:rPr lang="en-GB" sz="1600" dirty="0"/>
              <a:t> </a:t>
            </a:r>
            <a:r>
              <a:rPr lang="en-GB" sz="1600" dirty="0" err="1"/>
              <a:t>dom</a:t>
            </a:r>
            <a:r>
              <a:rPr lang="en-GB" sz="1600" dirty="0"/>
              <a:t> </a:t>
            </a:r>
            <a:r>
              <a:rPr lang="en-GB" sz="1600" dirty="0" err="1"/>
              <a:t>högsta</a:t>
            </a:r>
            <a:r>
              <a:rPr lang="en-GB" sz="1600" dirty="0"/>
              <a:t> </a:t>
            </a:r>
            <a:r>
              <a:rPr lang="en-GB" sz="1600" dirty="0" err="1"/>
              <a:t>upplösningarna</a:t>
            </a:r>
            <a:r>
              <a:rPr lang="en-GB" sz="1600" dirty="0"/>
              <a:t>, </a:t>
            </a:r>
            <a:r>
              <a:rPr lang="en-GB" sz="1600" dirty="0" err="1"/>
              <a:t>inkl</a:t>
            </a:r>
            <a:r>
              <a:rPr lang="en-GB" sz="1600" dirty="0"/>
              <a:t> 4k2@60hz och </a:t>
            </a:r>
            <a:r>
              <a:rPr lang="en-GB" sz="1600" dirty="0" err="1"/>
              <a:t>kommande</a:t>
            </a:r>
            <a:r>
              <a:rPr lang="en-GB" sz="1600" dirty="0"/>
              <a:t> 8k </a:t>
            </a:r>
            <a:r>
              <a:rPr lang="en-GB" sz="1600" dirty="0" err="1"/>
              <a:t>upplösningar</a:t>
            </a:r>
            <a:r>
              <a:rPr lang="en-GB" sz="1600" dirty="0"/>
              <a:t>.</a:t>
            </a:r>
          </a:p>
          <a:p>
            <a:endParaRPr lang="en-GB" sz="1600" dirty="0"/>
          </a:p>
          <a:p>
            <a:r>
              <a:rPr lang="en-GB" sz="1600" b="1" dirty="0" err="1"/>
              <a:t>Kommunikation</a:t>
            </a:r>
            <a:r>
              <a:rPr lang="en-GB" sz="1600" b="1" dirty="0"/>
              <a:t>: </a:t>
            </a:r>
            <a:r>
              <a:rPr lang="en-GB" sz="1600" dirty="0" err="1"/>
              <a:t>Stödjer</a:t>
            </a:r>
            <a:r>
              <a:rPr lang="en-GB" sz="1600" dirty="0"/>
              <a:t> </a:t>
            </a:r>
            <a:r>
              <a:rPr lang="en-GB" sz="1600" dirty="0" err="1"/>
              <a:t>bandbredder</a:t>
            </a:r>
            <a:r>
              <a:rPr lang="en-GB" sz="1600" dirty="0"/>
              <a:t> </a:t>
            </a:r>
            <a:r>
              <a:rPr lang="en-GB" sz="1600" dirty="0" err="1"/>
              <a:t>upp</a:t>
            </a:r>
            <a:r>
              <a:rPr lang="en-GB" sz="1600" dirty="0"/>
              <a:t> till 40 Gb/s</a:t>
            </a:r>
          </a:p>
          <a:p>
            <a:endParaRPr lang="en-GB" sz="1600" dirty="0"/>
          </a:p>
          <a:p>
            <a:r>
              <a:rPr lang="en-GB" sz="1600" b="1" dirty="0"/>
              <a:t>Standard: </a:t>
            </a:r>
            <a:r>
              <a:rPr lang="en-GB" sz="1600" dirty="0" err="1"/>
              <a:t>Alltid</a:t>
            </a:r>
            <a:r>
              <a:rPr lang="en-GB" sz="1600" dirty="0"/>
              <a:t> </a:t>
            </a:r>
            <a:r>
              <a:rPr lang="en-GB" sz="1600" dirty="0" err="1"/>
              <a:t>samma</a:t>
            </a:r>
            <a:r>
              <a:rPr lang="en-GB" sz="1600" dirty="0"/>
              <a:t> </a:t>
            </a:r>
            <a:r>
              <a:rPr lang="en-GB" sz="1600" dirty="0" err="1"/>
              <a:t>kontakt</a:t>
            </a:r>
            <a:r>
              <a:rPr lang="en-GB" sz="1600" dirty="0"/>
              <a:t> Type-C, </a:t>
            </a:r>
            <a:r>
              <a:rPr lang="en-GB" sz="1600" dirty="0" err="1"/>
              <a:t>funktionalitet</a:t>
            </a:r>
            <a:r>
              <a:rPr lang="en-GB" sz="1600" dirty="0"/>
              <a:t> </a:t>
            </a:r>
            <a:r>
              <a:rPr lang="en-GB" sz="1600" dirty="0" err="1"/>
              <a:t>ökar</a:t>
            </a:r>
            <a:r>
              <a:rPr lang="en-GB" sz="1600" dirty="0"/>
              <a:t>. </a:t>
            </a:r>
            <a:r>
              <a:rPr lang="en-GB" sz="1600" dirty="0" err="1"/>
              <a:t>Aktuell</a:t>
            </a:r>
            <a:r>
              <a:rPr lang="en-GB" sz="1600" dirty="0"/>
              <a:t> standard 3.2. </a:t>
            </a:r>
            <a:r>
              <a:rPr lang="en-GB" sz="1600" dirty="0" err="1"/>
              <a:t>Nästa</a:t>
            </a:r>
            <a:r>
              <a:rPr lang="en-GB" sz="1600" dirty="0"/>
              <a:t> version </a:t>
            </a:r>
            <a:r>
              <a:rPr lang="en-GB" sz="1600" dirty="0" err="1"/>
              <a:t>är</a:t>
            </a:r>
            <a:r>
              <a:rPr lang="en-GB" sz="1600" dirty="0"/>
              <a:t> 4.0 med </a:t>
            </a:r>
            <a:r>
              <a:rPr lang="en-GB" sz="1600" dirty="0" err="1"/>
              <a:t>stora</a:t>
            </a:r>
            <a:r>
              <a:rPr lang="en-GB" sz="1600" dirty="0"/>
              <a:t> </a:t>
            </a:r>
            <a:r>
              <a:rPr lang="en-GB" sz="1600" dirty="0" err="1"/>
              <a:t>skillnaden</a:t>
            </a:r>
            <a:r>
              <a:rPr lang="en-GB" sz="1600" dirty="0"/>
              <a:t> </a:t>
            </a:r>
            <a:r>
              <a:rPr lang="en-GB" sz="1600" dirty="0" err="1"/>
              <a:t>att</a:t>
            </a:r>
            <a:r>
              <a:rPr lang="en-GB" sz="1600" dirty="0"/>
              <a:t> Thunderbolt </a:t>
            </a:r>
            <a:r>
              <a:rPr lang="en-GB" sz="1600" dirty="0" err="1"/>
              <a:t>funktionen</a:t>
            </a:r>
            <a:r>
              <a:rPr lang="en-GB" sz="1600" dirty="0"/>
              <a:t> nu </a:t>
            </a:r>
            <a:r>
              <a:rPr lang="en-GB" sz="1600" dirty="0" err="1"/>
              <a:t>är</a:t>
            </a:r>
            <a:r>
              <a:rPr lang="en-GB" sz="1600" dirty="0"/>
              <a:t> </a:t>
            </a:r>
            <a:r>
              <a:rPr lang="en-GB" sz="1600" dirty="0" err="1"/>
              <a:t>licensfri</a:t>
            </a:r>
            <a:r>
              <a:rPr lang="en-GB" sz="1600" dirty="0"/>
              <a:t>.</a:t>
            </a:r>
            <a:endParaRPr lang="en-SE" sz="1600" dirty="0"/>
          </a:p>
        </p:txBody>
      </p:sp>
    </p:spTree>
    <p:extLst>
      <p:ext uri="{BB962C8B-B14F-4D97-AF65-F5344CB8AC3E}">
        <p14:creationId xmlns:p14="http://schemas.microsoft.com/office/powerpoint/2010/main" val="1335377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07AA-9191-47CC-8F4F-9B05AEF4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Smarta</a:t>
            </a:r>
            <a:r>
              <a:rPr lang="en-GB" dirty="0"/>
              <a:t> </a:t>
            </a:r>
            <a:r>
              <a:rPr lang="en-GB" dirty="0" err="1"/>
              <a:t>kontoret</a:t>
            </a:r>
            <a:endParaRPr lang="en-SE" dirty="0"/>
          </a:p>
        </p:txBody>
      </p:sp>
      <p:pic>
        <p:nvPicPr>
          <p:cNvPr id="4" name="Picture 3" descr="A picture containing indoor, table, computer, desk&#10;&#10;Description automatically generated">
            <a:extLst>
              <a:ext uri="{FF2B5EF4-FFF2-40B4-BE49-F238E27FC236}">
                <a16:creationId xmlns:a16="http://schemas.microsoft.com/office/drawing/2014/main" id="{8364863A-3FAF-491D-8E4C-59D54BC29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37" y="4039854"/>
            <a:ext cx="3276000" cy="2876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A79877-9E29-48ED-B9BD-93A558C2B3BA}"/>
              </a:ext>
            </a:extLst>
          </p:cNvPr>
          <p:cNvSpPr txBox="1"/>
          <p:nvPr/>
        </p:nvSpPr>
        <p:spPr>
          <a:xfrm>
            <a:off x="656175" y="3359038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Arbetsplatser</a:t>
            </a:r>
            <a:endParaRPr lang="en-SE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05D21-5E07-4AFB-B8FC-09AAE08078C8}"/>
              </a:ext>
            </a:extLst>
          </p:cNvPr>
          <p:cNvSpPr txBox="1"/>
          <p:nvPr/>
        </p:nvSpPr>
        <p:spPr>
          <a:xfrm>
            <a:off x="6399101" y="3336693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PODar</a:t>
            </a:r>
            <a:endParaRPr lang="en-SE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321CB-FD4A-42E8-B1AF-87E9999959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7" y="4200323"/>
            <a:ext cx="2323487" cy="2542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8C8C81-D83A-4084-A9F4-4B183E60BD8F}"/>
              </a:ext>
            </a:extLst>
          </p:cNvPr>
          <p:cNvSpPr txBox="1"/>
          <p:nvPr/>
        </p:nvSpPr>
        <p:spPr>
          <a:xfrm>
            <a:off x="3614057" y="3358030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Mötesrum</a:t>
            </a:r>
            <a:endParaRPr lang="en-SE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A87992-C4E7-46DF-90AC-3259FD5A2F9C}"/>
              </a:ext>
            </a:extLst>
          </p:cNvPr>
          <p:cNvSpPr txBox="1"/>
          <p:nvPr/>
        </p:nvSpPr>
        <p:spPr>
          <a:xfrm>
            <a:off x="9529821" y="3358030"/>
            <a:ext cx="248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Allmänbelysning</a:t>
            </a:r>
            <a:r>
              <a:rPr lang="en-GB" sz="2000" b="1" dirty="0"/>
              <a:t> och </a:t>
            </a:r>
            <a:r>
              <a:rPr lang="en-GB" sz="2000" b="1" dirty="0" err="1"/>
              <a:t>sensorer</a:t>
            </a:r>
            <a:endParaRPr lang="en-SE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4DE620-7786-4533-8FCB-E694552EF2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18"/>
          <a:stretch/>
        </p:blipFill>
        <p:spPr>
          <a:xfrm>
            <a:off x="3266763" y="4039854"/>
            <a:ext cx="3168000" cy="287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70C2F2-15D9-4C71-B435-8E1D7C73D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9500" y="4073161"/>
            <a:ext cx="3168000" cy="280975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42500E-D925-4281-B430-B12916110B8D}"/>
              </a:ext>
            </a:extLst>
          </p:cNvPr>
          <p:cNvGrpSpPr/>
          <p:nvPr/>
        </p:nvGrpSpPr>
        <p:grpSpPr>
          <a:xfrm>
            <a:off x="8035636" y="383130"/>
            <a:ext cx="3620967" cy="2542168"/>
            <a:chOff x="3032455" y="180996"/>
            <a:chExt cx="6021429" cy="40193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2BC405-C90A-4458-8066-03A12BA6C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365" y="180996"/>
              <a:ext cx="1981365" cy="1138938"/>
            </a:xfrm>
            <a:prstGeom prst="rect">
              <a:avLst/>
            </a:prstGeom>
          </p:spPr>
        </p:pic>
        <p:pic>
          <p:nvPicPr>
            <p:cNvPr id="13" name="Bildobjekt 6">
              <a:extLst>
                <a:ext uri="{FF2B5EF4-FFF2-40B4-BE49-F238E27FC236}">
                  <a16:creationId xmlns:a16="http://schemas.microsoft.com/office/drawing/2014/main" id="{DE0CDFCD-780E-4F4E-81BD-3160F2C8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404" y="2883934"/>
              <a:ext cx="1316388" cy="1316388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B139CC6-1AC2-4A8D-833F-E77C57460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089" y="1561863"/>
              <a:ext cx="670160" cy="67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4C649522-B31B-4F9B-A1A3-E584DCFA1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33" y="1561863"/>
              <a:ext cx="670160" cy="67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DE8AEFDA-BEFE-4F56-A0ED-1681AF997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455" y="1561863"/>
              <a:ext cx="670160" cy="67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1F160EF5-E244-49C1-8B4A-AF7433651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967" y="1561863"/>
              <a:ext cx="670160" cy="67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0FBE08A3-5AE4-4C5C-A6A7-EE4EF80CA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845" y="1561863"/>
              <a:ext cx="670160" cy="67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>
              <a:extLst>
                <a:ext uri="{FF2B5EF4-FFF2-40B4-BE49-F238E27FC236}">
                  <a16:creationId xmlns:a16="http://schemas.microsoft.com/office/drawing/2014/main" id="{5061B962-4348-4396-B6C5-92474F1D9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724" y="1561863"/>
              <a:ext cx="670160" cy="67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8D5DE0D1-6D8D-4C52-B2FF-3336C2343D7B}"/>
                </a:ext>
              </a:extLst>
            </p:cNvPr>
            <p:cNvSpPr/>
            <p:nvPr/>
          </p:nvSpPr>
          <p:spPr>
            <a:xfrm rot="5400000">
              <a:off x="5834354" y="-417586"/>
              <a:ext cx="330489" cy="5934286"/>
            </a:xfrm>
            <a:prstGeom prst="rightBrace">
              <a:avLst>
                <a:gd name="adj1" fmla="val 31174"/>
                <a:gd name="adj2" fmla="val 50000"/>
              </a:avLst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60E6C37-3B72-43D8-B825-FB1AB7309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157" y="1560446"/>
              <a:ext cx="670160" cy="671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EDC9070-CD18-4886-BD06-D54F6FED901E}"/>
              </a:ext>
            </a:extLst>
          </p:cNvPr>
          <p:cNvSpPr txBox="1"/>
          <p:nvPr/>
        </p:nvSpPr>
        <p:spPr>
          <a:xfrm>
            <a:off x="411307" y="1399360"/>
            <a:ext cx="6553434" cy="1418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000" dirty="0"/>
              <a:t>En gemensam hårdvaru- och mjukvarplattform som hanterar en mängd behov för både anställda och driftsansvariga.</a:t>
            </a: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197631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5EE5-BA7A-439B-B31A-DC112C2B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F9995-6BE9-478C-A591-5B2923759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45" y="-493485"/>
            <a:ext cx="12218543" cy="75206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CE6980-72E4-450B-ABDC-11420BF218CD}"/>
              </a:ext>
            </a:extLst>
          </p:cNvPr>
          <p:cNvSpPr/>
          <p:nvPr/>
        </p:nvSpPr>
        <p:spPr>
          <a:xfrm>
            <a:off x="-698500" y="-733674"/>
            <a:ext cx="13322300" cy="8000999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268F4-03FA-459A-AB05-0A3F4E266F0E}"/>
              </a:ext>
            </a:extLst>
          </p:cNvPr>
          <p:cNvSpPr txBox="1"/>
          <p:nvPr/>
        </p:nvSpPr>
        <p:spPr>
          <a:xfrm>
            <a:off x="916759" y="929873"/>
            <a:ext cx="98631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</a:rPr>
              <a:t>Ochnos</a:t>
            </a:r>
            <a:r>
              <a:rPr lang="en-GB" sz="2800" dirty="0">
                <a:solidFill>
                  <a:schemeClr val="bg1"/>
                </a:solidFill>
              </a:rPr>
              <a:t> vision </a:t>
            </a:r>
            <a:r>
              <a:rPr lang="en-GB" sz="2800" dirty="0" err="1">
                <a:solidFill>
                  <a:schemeClr val="bg1"/>
                </a:solidFill>
              </a:rPr>
              <a:t>för</a:t>
            </a:r>
            <a:r>
              <a:rPr lang="en-GB" sz="2800" dirty="0">
                <a:solidFill>
                  <a:schemeClr val="bg1"/>
                </a:solidFill>
              </a:rPr>
              <a:t> det </a:t>
            </a:r>
            <a:r>
              <a:rPr lang="en-GB" sz="2800" dirty="0" err="1">
                <a:solidFill>
                  <a:schemeClr val="bg1"/>
                </a:solidFill>
              </a:rPr>
              <a:t>moderna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kontoret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är</a:t>
            </a:r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</a:rPr>
              <a:t>Enkelt</a:t>
            </a:r>
            <a:r>
              <a:rPr lang="en-GB" sz="2400" dirty="0">
                <a:solidFill>
                  <a:schemeClr val="bg1"/>
                </a:solidFill>
              </a:rPr>
              <a:t> och </a:t>
            </a:r>
            <a:r>
              <a:rPr lang="en-GB" sz="2400" dirty="0" err="1">
                <a:solidFill>
                  <a:schemeClr val="bg1"/>
                </a:solidFill>
              </a:rPr>
              <a:t>snyggt</a:t>
            </a:r>
            <a:r>
              <a:rPr lang="en-GB" sz="2400" dirty="0">
                <a:solidFill>
                  <a:schemeClr val="bg1"/>
                </a:solidFill>
              </a:rPr>
              <a:t>. Ta </a:t>
            </a:r>
            <a:r>
              <a:rPr lang="en-GB" sz="2400" dirty="0" err="1">
                <a:solidFill>
                  <a:schemeClr val="bg1"/>
                </a:solidFill>
              </a:rPr>
              <a:t>bort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teknikstress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Ska </a:t>
            </a:r>
            <a:r>
              <a:rPr lang="en-GB" sz="2400" dirty="0" err="1">
                <a:solidFill>
                  <a:schemeClr val="bg1"/>
                </a:solidFill>
              </a:rPr>
              <a:t>fungera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för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både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medarbetare</a:t>
            </a:r>
            <a:r>
              <a:rPr lang="en-GB" sz="2400" dirty="0">
                <a:solidFill>
                  <a:schemeClr val="bg1"/>
                </a:solidFill>
              </a:rPr>
              <a:t> och </a:t>
            </a:r>
            <a:r>
              <a:rPr lang="en-GB" sz="2400" dirty="0" err="1">
                <a:solidFill>
                  <a:schemeClr val="bg1"/>
                </a:solidFill>
              </a:rPr>
              <a:t>besökare</a:t>
            </a:r>
            <a:r>
              <a:rPr lang="en-GB" sz="2400" dirty="0">
                <a:solidFill>
                  <a:schemeClr val="bg1"/>
                </a:solidFill>
              </a:rPr>
              <a:t> och </a:t>
            </a:r>
            <a:r>
              <a:rPr lang="en-GB" sz="2400" dirty="0" err="1">
                <a:solidFill>
                  <a:schemeClr val="bg1"/>
                </a:solidFill>
              </a:rPr>
              <a:t>för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alla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typer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av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enheter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</a:rPr>
              <a:t>Digitala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tjänster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som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förenklar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vardagen</a:t>
            </a:r>
            <a:r>
              <a:rPr lang="en-GB" sz="2400" dirty="0">
                <a:solidFill>
                  <a:schemeClr val="bg1"/>
                </a:solidFill>
              </a:rPr>
              <a:t> och </a:t>
            </a:r>
            <a:r>
              <a:rPr lang="en-GB" sz="2400" dirty="0" err="1">
                <a:solidFill>
                  <a:schemeClr val="bg1"/>
                </a:solidFill>
              </a:rPr>
              <a:t>förutser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användarens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behov</a:t>
            </a:r>
            <a:endParaRPr lang="en-GB" sz="24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</a:rPr>
              <a:t>Enkelt</a:t>
            </a:r>
            <a:r>
              <a:rPr lang="en-GB" sz="2400" dirty="0">
                <a:solidFill>
                  <a:schemeClr val="bg1"/>
                </a:solidFill>
              </a:rPr>
              <a:t> och </a:t>
            </a:r>
            <a:r>
              <a:rPr lang="en-GB" sz="2400" dirty="0" err="1">
                <a:solidFill>
                  <a:schemeClr val="bg1"/>
                </a:solidFill>
              </a:rPr>
              <a:t>kostnadseffektivt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att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installera</a:t>
            </a:r>
            <a:r>
              <a:rPr lang="en-GB" sz="2400" dirty="0">
                <a:solidFill>
                  <a:schemeClr val="bg1"/>
                </a:solidFill>
              </a:rPr>
              <a:t> och </a:t>
            </a:r>
            <a:r>
              <a:rPr lang="en-GB" sz="2400" dirty="0" err="1">
                <a:solidFill>
                  <a:schemeClr val="bg1"/>
                </a:solidFill>
              </a:rPr>
              <a:t>driva</a:t>
            </a:r>
            <a:r>
              <a:rPr lang="en-GB" sz="2400" dirty="0">
                <a:solidFill>
                  <a:schemeClr val="bg1"/>
                </a:solidFill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</a:rPr>
              <a:t>Fungerar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alltid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endParaRPr lang="en-GB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E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FC8A0C-E353-4996-9C14-FBB27B9FD1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80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5EE5-BA7A-439B-B31A-DC112C2B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F9995-6BE9-478C-A591-5B2923759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45" y="-493485"/>
            <a:ext cx="12218543" cy="75206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4DE082-7EE8-4B10-A5D8-8AD877E5228A}"/>
              </a:ext>
            </a:extLst>
          </p:cNvPr>
          <p:cNvSpPr/>
          <p:nvPr/>
        </p:nvSpPr>
        <p:spPr>
          <a:xfrm>
            <a:off x="-159657" y="1451428"/>
            <a:ext cx="12511314" cy="842891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18D11-E760-46F1-8F95-DC023213CBC5}"/>
              </a:ext>
            </a:extLst>
          </p:cNvPr>
          <p:cNvSpPr txBox="1"/>
          <p:nvPr/>
        </p:nvSpPr>
        <p:spPr>
          <a:xfrm>
            <a:off x="682170" y="1451428"/>
            <a:ext cx="1040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OCHNO FÖR MÖTESRUMMET</a:t>
            </a:r>
            <a:endParaRPr lang="en-SE" sz="4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FC8A0C-E353-4996-9C14-FBB27B9FD1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24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23E54170-B79E-4639-925C-B9B8825AA5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16" y="0"/>
            <a:ext cx="9069500" cy="688482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88253067-E5C4-4C07-B4D1-C53018A42BA0}"/>
              </a:ext>
            </a:extLst>
          </p:cNvPr>
          <p:cNvSpPr/>
          <p:nvPr/>
        </p:nvSpPr>
        <p:spPr>
          <a:xfrm>
            <a:off x="4651367" y="-13411"/>
            <a:ext cx="3136806" cy="6884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2290" name="Picture 2" descr="Hårdvara">
            <a:extLst>
              <a:ext uri="{FF2B5EF4-FFF2-40B4-BE49-F238E27FC236}">
                <a16:creationId xmlns:a16="http://schemas.microsoft.com/office/drawing/2014/main" id="{462C982E-1F63-4DBD-BB48-5301B3D5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83" y="4291880"/>
            <a:ext cx="883314" cy="88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19D26AA-3D43-48AB-8AC8-B5C3EE237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4" y="4278017"/>
            <a:ext cx="1189152" cy="8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amsung galaxy s10 svart framsida">
            <a:extLst>
              <a:ext uri="{FF2B5EF4-FFF2-40B4-BE49-F238E27FC236}">
                <a16:creationId xmlns:a16="http://schemas.microsoft.com/office/drawing/2014/main" id="{890EE777-CB55-476B-9425-D947281FA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45" y="4361326"/>
            <a:ext cx="739885" cy="7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309569B-618B-4F2D-85AB-400CC40409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9E361-2CA5-45D1-AB83-ECDE2B3EA9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22" y="4358259"/>
            <a:ext cx="1156608" cy="8078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891562-B877-4A77-8E22-C6CB2D5BBCA5}"/>
              </a:ext>
            </a:extLst>
          </p:cNvPr>
          <p:cNvGrpSpPr/>
          <p:nvPr/>
        </p:nvGrpSpPr>
        <p:grpSpPr>
          <a:xfrm>
            <a:off x="2223193" y="3067629"/>
            <a:ext cx="1177263" cy="303383"/>
            <a:chOff x="8948417" y="2790190"/>
            <a:chExt cx="1177263" cy="30338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442E4AE-F37B-4DF7-B059-059AFB5EA88B}"/>
                </a:ext>
              </a:extLst>
            </p:cNvPr>
            <p:cNvSpPr/>
            <p:nvPr/>
          </p:nvSpPr>
          <p:spPr>
            <a:xfrm>
              <a:off x="8948417" y="2790190"/>
              <a:ext cx="1177263" cy="303383"/>
            </a:xfrm>
            <a:prstGeom prst="roundRect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44E604-E43B-40B5-8FB2-0BAC94803176}"/>
                </a:ext>
              </a:extLst>
            </p:cNvPr>
            <p:cNvSpPr txBox="1"/>
            <p:nvPr/>
          </p:nvSpPr>
          <p:spPr>
            <a:xfrm>
              <a:off x="9202005" y="2820875"/>
              <a:ext cx="7348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OCHNO</a:t>
              </a:r>
              <a:endParaRPr lang="en-SE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DCDD7DF-FCB6-4DC1-84FC-4AD919F781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90" y="1765846"/>
            <a:ext cx="1981365" cy="1138938"/>
          </a:xfrm>
          <a:prstGeom prst="rect">
            <a:avLst/>
          </a:prstGeom>
        </p:spPr>
      </p:pic>
      <p:sp>
        <p:nvSpPr>
          <p:cNvPr id="15" name="AutoShape 3">
            <a:extLst>
              <a:ext uri="{FF2B5EF4-FFF2-40B4-BE49-F238E27FC236}">
                <a16:creationId xmlns:a16="http://schemas.microsoft.com/office/drawing/2014/main" id="{EA171136-B8A1-4252-9AF7-EC02B0AAE1F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48100" y="1262063"/>
            <a:ext cx="353218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9689706A-66E3-49D8-AC64-F6BCC181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22" y="1273839"/>
            <a:ext cx="2338653" cy="15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30784B4-24A2-4F31-B474-C40D115D16CB}"/>
              </a:ext>
            </a:extLst>
          </p:cNvPr>
          <p:cNvSpPr/>
          <p:nvPr/>
        </p:nvSpPr>
        <p:spPr>
          <a:xfrm>
            <a:off x="2128797" y="1301006"/>
            <a:ext cx="59531" cy="595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8212D295-61EA-452D-B1B7-FB72D16FC252}"/>
              </a:ext>
            </a:extLst>
          </p:cNvPr>
          <p:cNvCxnSpPr>
            <a:stCxn id="14" idx="3"/>
            <a:endCxn id="34" idx="2"/>
          </p:cNvCxnSpPr>
          <p:nvPr/>
        </p:nvCxnSpPr>
        <p:spPr>
          <a:xfrm flipV="1">
            <a:off x="3400456" y="2904784"/>
            <a:ext cx="2293617" cy="314537"/>
          </a:xfrm>
          <a:prstGeom prst="bentConnector2">
            <a:avLst/>
          </a:prstGeom>
          <a:ln w="12700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9959FB1-687D-4154-875A-9CA842CB5A64}"/>
              </a:ext>
            </a:extLst>
          </p:cNvPr>
          <p:cNvSpPr txBox="1"/>
          <p:nvPr/>
        </p:nvSpPr>
        <p:spPr>
          <a:xfrm>
            <a:off x="3753616" y="3313174"/>
            <a:ext cx="7760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USB-C</a:t>
            </a:r>
            <a:endParaRPr lang="en-SE" sz="1200" dirty="0">
              <a:solidFill>
                <a:schemeClr val="accent2"/>
              </a:solidFill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18530E64-0ADF-4636-81A3-6BD6A459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30" y="325821"/>
            <a:ext cx="11260794" cy="633184"/>
          </a:xfrm>
        </p:spPr>
        <p:txBody>
          <a:bodyPr/>
          <a:lstStyle/>
          <a:p>
            <a:r>
              <a:rPr lang="en-GB" dirty="0"/>
              <a:t>Ochno power conference</a:t>
            </a:r>
            <a:endParaRPr lang="en-SE" dirty="0"/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B27F48D6-4C61-4BDA-9EFB-D72E52B4C430}"/>
              </a:ext>
            </a:extLst>
          </p:cNvPr>
          <p:cNvCxnSpPr>
            <a:stCxn id="12292" idx="0"/>
            <a:endCxn id="9" idx="2"/>
          </p:cNvCxnSpPr>
          <p:nvPr/>
        </p:nvCxnSpPr>
        <p:spPr>
          <a:xfrm rot="5400000" flipH="1" flipV="1">
            <a:off x="1550784" y="2984601"/>
            <a:ext cx="918093" cy="1668740"/>
          </a:xfrm>
          <a:prstGeom prst="bentConnector3">
            <a:avLst>
              <a:gd name="adj1" fmla="val 79395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8F618ED5-C292-43DC-86A3-880B2C9E4C8D}"/>
              </a:ext>
            </a:extLst>
          </p:cNvPr>
          <p:cNvCxnSpPr>
            <a:cxnSpLocks/>
            <a:stCxn id="12290" idx="0"/>
            <a:endCxn id="9" idx="2"/>
          </p:cNvCxnSpPr>
          <p:nvPr/>
        </p:nvCxnSpPr>
        <p:spPr>
          <a:xfrm rot="5400000" flipH="1" flipV="1">
            <a:off x="2095492" y="3543172"/>
            <a:ext cx="931956" cy="565460"/>
          </a:xfrm>
          <a:prstGeom prst="bentConnector3">
            <a:avLst>
              <a:gd name="adj1" fmla="val 79639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833844DD-D278-4782-BE90-26ECC768A445}"/>
              </a:ext>
            </a:extLst>
          </p:cNvPr>
          <p:cNvCxnSpPr>
            <a:cxnSpLocks/>
            <a:stCxn id="3" idx="0"/>
            <a:endCxn id="9" idx="2"/>
          </p:cNvCxnSpPr>
          <p:nvPr/>
        </p:nvCxnSpPr>
        <p:spPr>
          <a:xfrm rot="16200000" flipV="1">
            <a:off x="2618696" y="3585429"/>
            <a:ext cx="998335" cy="547326"/>
          </a:xfrm>
          <a:prstGeom prst="bentConnector3">
            <a:avLst>
              <a:gd name="adj1" fmla="val 80849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B98D5D6C-95E8-4FD8-9FCE-8A15C4C9C411}"/>
              </a:ext>
            </a:extLst>
          </p:cNvPr>
          <p:cNvCxnSpPr>
            <a:cxnSpLocks/>
            <a:stCxn id="12296" idx="0"/>
            <a:endCxn id="9" idx="2"/>
          </p:cNvCxnSpPr>
          <p:nvPr/>
        </p:nvCxnSpPr>
        <p:spPr>
          <a:xfrm rot="16200000" flipV="1">
            <a:off x="3172943" y="3031181"/>
            <a:ext cx="1001402" cy="1658888"/>
          </a:xfrm>
          <a:prstGeom prst="bentConnector3">
            <a:avLst>
              <a:gd name="adj1" fmla="val 81071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B7606827-C6C0-4031-97FF-80E63D992A5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1596" y="3750285"/>
            <a:ext cx="387728" cy="365522"/>
          </a:xfrm>
          <a:prstGeom prst="rect">
            <a:avLst/>
          </a:prstGeom>
        </p:spPr>
      </p:pic>
      <p:pic>
        <p:nvPicPr>
          <p:cNvPr id="29" name="Picture 28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BF02A4E4-9DE7-4E94-9E70-C5FF0FF698D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16228" y="3750285"/>
            <a:ext cx="387728" cy="365522"/>
          </a:xfrm>
          <a:prstGeom prst="rect">
            <a:avLst/>
          </a:prstGeom>
        </p:spPr>
      </p:pic>
      <p:pic>
        <p:nvPicPr>
          <p:cNvPr id="30" name="Picture 29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CE1D5ECE-6545-48C0-A229-A03C3B51F8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4684" y="3750286"/>
            <a:ext cx="387728" cy="365522"/>
          </a:xfrm>
          <a:prstGeom prst="rect">
            <a:avLst/>
          </a:prstGeom>
        </p:spPr>
      </p:pic>
      <p:pic>
        <p:nvPicPr>
          <p:cNvPr id="31" name="Picture 30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8B3894C8-383B-4055-9A17-DE40BBE1B9C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93140" y="3750285"/>
            <a:ext cx="387728" cy="365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2806E8-E182-41B2-A209-C7CDC4BDB85F}"/>
              </a:ext>
            </a:extLst>
          </p:cNvPr>
          <p:cNvSpPr/>
          <p:nvPr/>
        </p:nvSpPr>
        <p:spPr>
          <a:xfrm>
            <a:off x="1628775" y="1501141"/>
            <a:ext cx="2238375" cy="13372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46727C-08A8-4593-8236-2D420C00D2B3}"/>
              </a:ext>
            </a:extLst>
          </p:cNvPr>
          <p:cNvSpPr txBox="1"/>
          <p:nvPr/>
        </p:nvSpPr>
        <p:spPr>
          <a:xfrm>
            <a:off x="467337" y="5356859"/>
            <a:ext cx="6559152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err="1"/>
              <a:t>Enkel</a:t>
            </a:r>
            <a:r>
              <a:rPr lang="en-GB" sz="2400" dirty="0"/>
              <a:t> </a:t>
            </a:r>
            <a:r>
              <a:rPr lang="en-GB" sz="2400" dirty="0" err="1"/>
              <a:t>anslutning</a:t>
            </a:r>
            <a:r>
              <a:rPr lang="en-GB" sz="2400" dirty="0"/>
              <a:t> till </a:t>
            </a:r>
            <a:r>
              <a:rPr lang="en-GB" sz="2400" dirty="0" err="1"/>
              <a:t>alla</a:t>
            </a:r>
            <a:r>
              <a:rPr lang="en-GB" sz="2400" dirty="0"/>
              <a:t> </a:t>
            </a:r>
            <a:r>
              <a:rPr lang="en-GB" sz="2400" dirty="0" err="1"/>
              <a:t>enheter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mötesrummet</a:t>
            </a:r>
            <a:endParaRPr lang="en-SE" sz="2400" dirty="0"/>
          </a:p>
        </p:txBody>
      </p:sp>
      <p:pic>
        <p:nvPicPr>
          <p:cNvPr id="32" name="Picture 31" descr="A close up of a device&#10;&#10;Description automatically generated">
            <a:extLst>
              <a:ext uri="{FF2B5EF4-FFF2-40B4-BE49-F238E27FC236}">
                <a16:creationId xmlns:a16="http://schemas.microsoft.com/office/drawing/2014/main" id="{DC851C57-F308-4AFC-BCBF-491474CA449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73" y="5848803"/>
            <a:ext cx="1068765" cy="624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9ED423-F37A-483C-8B1D-F46021ABF207}"/>
              </a:ext>
            </a:extLst>
          </p:cNvPr>
          <p:cNvSpPr txBox="1"/>
          <p:nvPr/>
        </p:nvSpPr>
        <p:spPr>
          <a:xfrm>
            <a:off x="6483894" y="6510651"/>
            <a:ext cx="13042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HDMI Adapter</a:t>
            </a:r>
            <a:endParaRPr lang="en-SE" sz="1050" dirty="0"/>
          </a:p>
        </p:txBody>
      </p:sp>
    </p:spTree>
    <p:extLst>
      <p:ext uri="{BB962C8B-B14F-4D97-AF65-F5344CB8AC3E}">
        <p14:creationId xmlns:p14="http://schemas.microsoft.com/office/powerpoint/2010/main" val="275856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9246B37-02E4-42F3-BD6E-FE1388FE6E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6" y="3320713"/>
            <a:ext cx="4391098" cy="3550697"/>
          </a:xfrm>
          <a:prstGeom prst="rect">
            <a:avLst/>
          </a:prstGeom>
        </p:spPr>
      </p:pic>
      <p:pic>
        <p:nvPicPr>
          <p:cNvPr id="12290" name="Picture 2" descr="Hårdvara">
            <a:extLst>
              <a:ext uri="{FF2B5EF4-FFF2-40B4-BE49-F238E27FC236}">
                <a16:creationId xmlns:a16="http://schemas.microsoft.com/office/drawing/2014/main" id="{462C982E-1F63-4DBD-BB48-5301B3D5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83" y="4291880"/>
            <a:ext cx="883314" cy="88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19D26AA-3D43-48AB-8AC8-B5C3EE237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4" y="4278017"/>
            <a:ext cx="1189152" cy="8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amsung galaxy s10 svart framsida">
            <a:extLst>
              <a:ext uri="{FF2B5EF4-FFF2-40B4-BE49-F238E27FC236}">
                <a16:creationId xmlns:a16="http://schemas.microsoft.com/office/drawing/2014/main" id="{890EE777-CB55-476B-9425-D947281FA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45" y="4361326"/>
            <a:ext cx="739885" cy="7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309569B-618B-4F2D-85AB-400CC40409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1" y="5514975"/>
            <a:ext cx="1298402" cy="1047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9E361-2CA5-45D1-AB83-ECDE2B3EA9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22" y="4358259"/>
            <a:ext cx="1156608" cy="807840"/>
          </a:xfrm>
          <a:prstGeom prst="rect">
            <a:avLst/>
          </a:prstGeom>
        </p:spPr>
      </p:pic>
      <p:pic>
        <p:nvPicPr>
          <p:cNvPr id="53" name="Picture 4" descr="Q-SYS Web Conferencing Integration | QSC Q-SYS™ Platform">
            <a:extLst>
              <a:ext uri="{FF2B5EF4-FFF2-40B4-BE49-F238E27FC236}">
                <a16:creationId xmlns:a16="http://schemas.microsoft.com/office/drawing/2014/main" id="{3C70CC93-D7CC-4C16-AD0E-C93BD49D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783" y="4115807"/>
            <a:ext cx="1721104" cy="97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891562-B877-4A77-8E22-C6CB2D5BBCA5}"/>
              </a:ext>
            </a:extLst>
          </p:cNvPr>
          <p:cNvGrpSpPr/>
          <p:nvPr/>
        </p:nvGrpSpPr>
        <p:grpSpPr>
          <a:xfrm>
            <a:off x="2223193" y="3067629"/>
            <a:ext cx="1177263" cy="303383"/>
            <a:chOff x="8948417" y="2790190"/>
            <a:chExt cx="1177263" cy="30338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442E4AE-F37B-4DF7-B059-059AFB5EA88B}"/>
                </a:ext>
              </a:extLst>
            </p:cNvPr>
            <p:cNvSpPr/>
            <p:nvPr/>
          </p:nvSpPr>
          <p:spPr>
            <a:xfrm>
              <a:off x="8948417" y="2790190"/>
              <a:ext cx="1177263" cy="303383"/>
            </a:xfrm>
            <a:prstGeom prst="roundRect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44E604-E43B-40B5-8FB2-0BAC94803176}"/>
                </a:ext>
              </a:extLst>
            </p:cNvPr>
            <p:cNvSpPr txBox="1"/>
            <p:nvPr/>
          </p:nvSpPr>
          <p:spPr>
            <a:xfrm>
              <a:off x="9202005" y="2820875"/>
              <a:ext cx="7348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OCHNO</a:t>
              </a:r>
              <a:endParaRPr lang="en-SE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DCDD7DF-FCB6-4DC1-84FC-4AD919F7813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90" y="1765846"/>
            <a:ext cx="1981365" cy="1138938"/>
          </a:xfrm>
          <a:prstGeom prst="rect">
            <a:avLst/>
          </a:prstGeom>
        </p:spPr>
      </p:pic>
      <p:sp>
        <p:nvSpPr>
          <p:cNvPr id="15" name="AutoShape 3">
            <a:extLst>
              <a:ext uri="{FF2B5EF4-FFF2-40B4-BE49-F238E27FC236}">
                <a16:creationId xmlns:a16="http://schemas.microsoft.com/office/drawing/2014/main" id="{EA171136-B8A1-4252-9AF7-EC02B0AAE1F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48100" y="1262063"/>
            <a:ext cx="353218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9689706A-66E3-49D8-AC64-F6BCC181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22" y="1273839"/>
            <a:ext cx="2338653" cy="15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30784B4-24A2-4F31-B474-C40D115D16CB}"/>
              </a:ext>
            </a:extLst>
          </p:cNvPr>
          <p:cNvSpPr/>
          <p:nvPr/>
        </p:nvSpPr>
        <p:spPr>
          <a:xfrm>
            <a:off x="2128797" y="1301006"/>
            <a:ext cx="59531" cy="595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5ECCB6E-E098-4AAA-900C-18937A1E1117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 flipH="1">
            <a:off x="2223193" y="1374399"/>
            <a:ext cx="163176" cy="1844922"/>
          </a:xfrm>
          <a:prstGeom prst="bentConnector4">
            <a:avLst>
              <a:gd name="adj1" fmla="val -466980"/>
              <a:gd name="adj2" fmla="val 99888"/>
            </a:avLst>
          </a:prstGeom>
          <a:ln w="2857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DC36652-E739-454F-8ACB-69E15E4D558F}"/>
              </a:ext>
            </a:extLst>
          </p:cNvPr>
          <p:cNvSpPr txBox="1"/>
          <p:nvPr/>
        </p:nvSpPr>
        <p:spPr>
          <a:xfrm>
            <a:off x="1661077" y="1146326"/>
            <a:ext cx="47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AD47"/>
                </a:solidFill>
              </a:rPr>
              <a:t>USB</a:t>
            </a:r>
            <a:endParaRPr lang="en-SE" sz="1200" dirty="0">
              <a:solidFill>
                <a:srgbClr val="70AD47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DC2E41-179B-4707-BB21-B7203E4A8D88}"/>
              </a:ext>
            </a:extLst>
          </p:cNvPr>
          <p:cNvSpPr txBox="1"/>
          <p:nvPr/>
        </p:nvSpPr>
        <p:spPr>
          <a:xfrm>
            <a:off x="2848504" y="2832101"/>
            <a:ext cx="7760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</a:rPr>
              <a:t>HDMI</a:t>
            </a:r>
            <a:endParaRPr lang="en-SE" sz="1200" dirty="0">
              <a:solidFill>
                <a:srgbClr val="7030A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155880E-242D-4F49-B837-837F4A86C1C0}"/>
              </a:ext>
            </a:extLst>
          </p:cNvPr>
          <p:cNvCxnSpPr>
            <a:cxnSpLocks/>
          </p:cNvCxnSpPr>
          <p:nvPr/>
        </p:nvCxnSpPr>
        <p:spPr>
          <a:xfrm flipH="1" flipV="1">
            <a:off x="2809444" y="2870447"/>
            <a:ext cx="2381" cy="18289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8212D295-61EA-452D-B1B7-FB72D16FC252}"/>
              </a:ext>
            </a:extLst>
          </p:cNvPr>
          <p:cNvCxnSpPr>
            <a:stCxn id="14" idx="3"/>
            <a:endCxn id="34" idx="2"/>
          </p:cNvCxnSpPr>
          <p:nvPr/>
        </p:nvCxnSpPr>
        <p:spPr>
          <a:xfrm flipV="1">
            <a:off x="3400456" y="2904784"/>
            <a:ext cx="2293617" cy="314537"/>
          </a:xfrm>
          <a:prstGeom prst="bentConnector2">
            <a:avLst/>
          </a:prstGeom>
          <a:ln w="12700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9959FB1-687D-4154-875A-9CA842CB5A64}"/>
              </a:ext>
            </a:extLst>
          </p:cNvPr>
          <p:cNvSpPr txBox="1"/>
          <p:nvPr/>
        </p:nvSpPr>
        <p:spPr>
          <a:xfrm>
            <a:off x="3753616" y="3313174"/>
            <a:ext cx="7760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USB-C</a:t>
            </a:r>
            <a:endParaRPr lang="en-SE" sz="1200" dirty="0">
              <a:solidFill>
                <a:schemeClr val="accent2"/>
              </a:solidFill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18530E64-0ADF-4636-81A3-6BD6A459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30" y="325821"/>
            <a:ext cx="11260794" cy="633184"/>
          </a:xfrm>
        </p:spPr>
        <p:txBody>
          <a:bodyPr/>
          <a:lstStyle/>
          <a:p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knapp</a:t>
            </a:r>
            <a:r>
              <a:rPr lang="en-GB" dirty="0"/>
              <a:t> </a:t>
            </a:r>
            <a:r>
              <a:rPr lang="en-GB" dirty="0" err="1"/>
              <a:t>hanterar</a:t>
            </a:r>
            <a:r>
              <a:rPr lang="en-GB" dirty="0"/>
              <a:t> </a:t>
            </a:r>
            <a:r>
              <a:rPr lang="en-GB" dirty="0" err="1"/>
              <a:t>allt</a:t>
            </a:r>
            <a:endParaRPr lang="en-SE" dirty="0"/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B27F48D6-4C61-4BDA-9EFB-D72E52B4C430}"/>
              </a:ext>
            </a:extLst>
          </p:cNvPr>
          <p:cNvCxnSpPr>
            <a:stCxn id="12292" idx="0"/>
            <a:endCxn id="9" idx="2"/>
          </p:cNvCxnSpPr>
          <p:nvPr/>
        </p:nvCxnSpPr>
        <p:spPr>
          <a:xfrm rot="5400000" flipH="1" flipV="1">
            <a:off x="1550784" y="2984601"/>
            <a:ext cx="918093" cy="1668740"/>
          </a:xfrm>
          <a:prstGeom prst="bentConnector3">
            <a:avLst>
              <a:gd name="adj1" fmla="val 79395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8F618ED5-C292-43DC-86A3-880B2C9E4C8D}"/>
              </a:ext>
            </a:extLst>
          </p:cNvPr>
          <p:cNvCxnSpPr>
            <a:cxnSpLocks/>
            <a:stCxn id="12290" idx="0"/>
            <a:endCxn id="9" idx="2"/>
          </p:cNvCxnSpPr>
          <p:nvPr/>
        </p:nvCxnSpPr>
        <p:spPr>
          <a:xfrm rot="5400000" flipH="1" flipV="1">
            <a:off x="2095492" y="3543172"/>
            <a:ext cx="931956" cy="565460"/>
          </a:xfrm>
          <a:prstGeom prst="bentConnector3">
            <a:avLst>
              <a:gd name="adj1" fmla="val 79639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B98D5D6C-95E8-4FD8-9FCE-8A15C4C9C411}"/>
              </a:ext>
            </a:extLst>
          </p:cNvPr>
          <p:cNvCxnSpPr>
            <a:cxnSpLocks/>
            <a:stCxn id="12296" idx="0"/>
            <a:endCxn id="9" idx="2"/>
          </p:cNvCxnSpPr>
          <p:nvPr/>
        </p:nvCxnSpPr>
        <p:spPr>
          <a:xfrm rot="16200000" flipV="1">
            <a:off x="3172943" y="3031181"/>
            <a:ext cx="1001402" cy="1658888"/>
          </a:xfrm>
          <a:prstGeom prst="bentConnector3">
            <a:avLst>
              <a:gd name="adj1" fmla="val 81071"/>
            </a:avLst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B7606827-C6C0-4031-97FF-80E63D992A5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1596" y="3750285"/>
            <a:ext cx="387728" cy="365522"/>
          </a:xfrm>
          <a:prstGeom prst="rect">
            <a:avLst/>
          </a:prstGeom>
        </p:spPr>
      </p:pic>
      <p:pic>
        <p:nvPicPr>
          <p:cNvPr id="29" name="Picture 28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BF02A4E4-9DE7-4E94-9E70-C5FF0FF698D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16228" y="3750285"/>
            <a:ext cx="387728" cy="365522"/>
          </a:xfrm>
          <a:prstGeom prst="rect">
            <a:avLst/>
          </a:prstGeom>
        </p:spPr>
      </p:pic>
      <p:pic>
        <p:nvPicPr>
          <p:cNvPr id="30" name="Picture 29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CE1D5ECE-6545-48C0-A229-A03C3B51F8B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4684" y="3750286"/>
            <a:ext cx="387728" cy="365522"/>
          </a:xfrm>
          <a:prstGeom prst="rect">
            <a:avLst/>
          </a:prstGeom>
        </p:spPr>
      </p:pic>
      <p:pic>
        <p:nvPicPr>
          <p:cNvPr id="31" name="Picture 30" descr="A picture containing electronics, sitting, black, device&#10;&#10;Description automatically generated">
            <a:extLst>
              <a:ext uri="{FF2B5EF4-FFF2-40B4-BE49-F238E27FC236}">
                <a16:creationId xmlns:a16="http://schemas.microsoft.com/office/drawing/2014/main" id="{8B3894C8-383B-4055-9A17-DE40BBE1B9C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93140" y="3750285"/>
            <a:ext cx="387728" cy="3655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983D438-1F7E-469C-9E5F-A60CDC5B3CD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98" y="-150121"/>
            <a:ext cx="4398738" cy="3470834"/>
          </a:xfrm>
          <a:prstGeom prst="rect">
            <a:avLst/>
          </a:prstGeom>
        </p:spPr>
      </p:pic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833844DD-D278-4782-BE90-26ECC768A445}"/>
              </a:ext>
            </a:extLst>
          </p:cNvPr>
          <p:cNvCxnSpPr>
            <a:cxnSpLocks/>
            <a:stCxn id="3" idx="0"/>
            <a:endCxn id="9" idx="2"/>
          </p:cNvCxnSpPr>
          <p:nvPr/>
        </p:nvCxnSpPr>
        <p:spPr>
          <a:xfrm rot="16200000" flipV="1">
            <a:off x="2618696" y="3585429"/>
            <a:ext cx="998335" cy="547326"/>
          </a:xfrm>
          <a:prstGeom prst="bentConnector3">
            <a:avLst>
              <a:gd name="adj1" fmla="val 80849"/>
            </a:avLst>
          </a:prstGeom>
          <a:ln w="57150">
            <a:solidFill>
              <a:srgbClr val="F4981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043A72D-EF04-498D-8537-C88529A7291D}"/>
              </a:ext>
            </a:extLst>
          </p:cNvPr>
          <p:cNvSpPr txBox="1"/>
          <p:nvPr/>
        </p:nvSpPr>
        <p:spPr>
          <a:xfrm>
            <a:off x="467337" y="5356859"/>
            <a:ext cx="6559152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err="1"/>
              <a:t>Ett</a:t>
            </a:r>
            <a:r>
              <a:rPr lang="en-GB" sz="2400" dirty="0"/>
              <a:t> </a:t>
            </a:r>
            <a:r>
              <a:rPr lang="en-GB" sz="2400" dirty="0" err="1"/>
              <a:t>tryck</a:t>
            </a:r>
            <a:r>
              <a:rPr lang="en-GB" sz="2400" dirty="0"/>
              <a:t> </a:t>
            </a:r>
            <a:r>
              <a:rPr lang="en-GB" sz="2400" dirty="0" err="1"/>
              <a:t>för</a:t>
            </a:r>
            <a:r>
              <a:rPr lang="en-GB" sz="2400" dirty="0"/>
              <a:t> </a:t>
            </a:r>
            <a:r>
              <a:rPr lang="en-GB" sz="2400" dirty="0" err="1"/>
              <a:t>att</a:t>
            </a:r>
            <a:r>
              <a:rPr lang="en-GB" sz="2400" dirty="0"/>
              <a:t> </a:t>
            </a:r>
            <a:r>
              <a:rPr lang="en-GB" sz="2400" dirty="0" err="1"/>
              <a:t>välja</a:t>
            </a:r>
            <a:r>
              <a:rPr lang="en-GB" sz="2400" dirty="0"/>
              <a:t> </a:t>
            </a:r>
            <a:r>
              <a:rPr lang="en-GB" sz="2400" dirty="0" err="1"/>
              <a:t>vilken</a:t>
            </a:r>
            <a:r>
              <a:rPr lang="en-GB" sz="2400" dirty="0"/>
              <a:t> </a:t>
            </a:r>
            <a:r>
              <a:rPr lang="en-GB" sz="2400" dirty="0" err="1"/>
              <a:t>enhet</a:t>
            </a:r>
            <a:r>
              <a:rPr lang="en-GB" sz="2400" dirty="0"/>
              <a:t> </a:t>
            </a:r>
            <a:r>
              <a:rPr lang="en-GB" sz="2400" dirty="0" err="1"/>
              <a:t>som</a:t>
            </a:r>
            <a:r>
              <a:rPr lang="en-GB" sz="2400" dirty="0"/>
              <a:t> </a:t>
            </a:r>
            <a:r>
              <a:rPr lang="en-GB" sz="2400" dirty="0" err="1"/>
              <a:t>visar</a:t>
            </a:r>
            <a:r>
              <a:rPr lang="en-GB" sz="2400" dirty="0"/>
              <a:t> </a:t>
            </a:r>
            <a:r>
              <a:rPr lang="en-GB" sz="2400" dirty="0" err="1"/>
              <a:t>bild</a:t>
            </a:r>
            <a:r>
              <a:rPr lang="en-GB" sz="2400" dirty="0"/>
              <a:t> och driver </a:t>
            </a:r>
            <a:r>
              <a:rPr lang="en-GB" sz="2400" dirty="0" err="1"/>
              <a:t>videomötet</a:t>
            </a:r>
            <a:r>
              <a:rPr lang="en-GB" sz="2400" dirty="0"/>
              <a:t>.</a:t>
            </a:r>
            <a:endParaRPr lang="en-SE" sz="2400" dirty="0"/>
          </a:p>
        </p:txBody>
      </p:sp>
    </p:spTree>
    <p:extLst>
      <p:ext uri="{BB962C8B-B14F-4D97-AF65-F5344CB8AC3E}">
        <p14:creationId xmlns:p14="http://schemas.microsoft.com/office/powerpoint/2010/main" val="3761801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261c6a3-ef1c-4063-b3ca-23a672ef4578">
      <UserInfo>
        <DisplayName>Rayhan Ermis</DisplayName>
        <AccountId>18</AccountId>
        <AccountType/>
      </UserInfo>
      <UserInfo>
        <DisplayName>Andreas Groth</DisplayName>
        <AccountId>66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EA31B6093F484E9EAA538223288983" ma:contentTypeVersion="12" ma:contentTypeDescription="Create a new document." ma:contentTypeScope="" ma:versionID="50ae87bab0b4a997a099c3558c3ec9dc">
  <xsd:schema xmlns:xsd="http://www.w3.org/2001/XMLSchema" xmlns:xs="http://www.w3.org/2001/XMLSchema" xmlns:p="http://schemas.microsoft.com/office/2006/metadata/properties" xmlns:ns2="6b808525-7ee7-4d1f-89f0-b6d63c67f9ed" xmlns:ns3="1261c6a3-ef1c-4063-b3ca-23a672ef4578" targetNamespace="http://schemas.microsoft.com/office/2006/metadata/properties" ma:root="true" ma:fieldsID="1b2568e6f6ef94ed0fc836ecda90da0e" ns2:_="" ns3:_="">
    <xsd:import namespace="6b808525-7ee7-4d1f-89f0-b6d63c67f9ed"/>
    <xsd:import namespace="1261c6a3-ef1c-4063-b3ca-23a672ef45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808525-7ee7-4d1f-89f0-b6d63c67f9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1c6a3-ef1c-4063-b3ca-23a672ef457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8C6630-31C4-4A11-AF9D-3353BF2087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46132F-05FE-489A-87CF-E60FFC5DF87D}">
  <ds:schemaRefs>
    <ds:schemaRef ds:uri="1261c6a3-ef1c-4063-b3ca-23a672ef4578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6b808525-7ee7-4d1f-89f0-b6d63c67f9ed"/>
    <ds:schemaRef ds:uri="http://purl.org/dc/terms/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1108220-1466-4BDF-A81D-CCCDCD340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808525-7ee7-4d1f-89f0-b6d63c67f9ed"/>
    <ds:schemaRef ds:uri="1261c6a3-ef1c-4063-b3ca-23a672ef45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19268</TotalTime>
  <Words>1712</Words>
  <Application>Microsoft Office PowerPoint</Application>
  <PresentationFormat>Widescreen</PresentationFormat>
  <Paragraphs>344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Century Gothic</vt:lpstr>
      <vt:lpstr>Mesh</vt:lpstr>
      <vt:lpstr>PowerPoint Presentation</vt:lpstr>
      <vt:lpstr>PowerPoint Presentation</vt:lpstr>
      <vt:lpstr>PowerPoint Presentation</vt:lpstr>
      <vt:lpstr>USB-C standarden</vt:lpstr>
      <vt:lpstr>Smarta kontoret</vt:lpstr>
      <vt:lpstr>PowerPoint Presentation</vt:lpstr>
      <vt:lpstr>PowerPoint Presentation</vt:lpstr>
      <vt:lpstr>Ochno power conference</vt:lpstr>
      <vt:lpstr>En knapp hanterar allt</vt:lpstr>
      <vt:lpstr>PowerPoint Presentation</vt:lpstr>
      <vt:lpstr>OCHNO POWER DESKTOP</vt:lpstr>
      <vt:lpstr>OCHNO POWER DESKTOP</vt:lpstr>
      <vt:lpstr>Ochno multi-dockning</vt:lpstr>
      <vt:lpstr>PowerPoint Presentation</vt:lpstr>
      <vt:lpstr>Smarta KONTOR</vt:lpstr>
      <vt:lpstr>Smarta KONTOR</vt:lpstr>
      <vt:lpstr>Smarta KONTOR</vt:lpstr>
      <vt:lpstr>Smarta KONTOR</vt:lpstr>
      <vt:lpstr>Smarta KONTOR</vt:lpstr>
      <vt:lpstr>Smarta KONTOR</vt:lpstr>
      <vt:lpstr>Smarta KONTOR</vt:lpstr>
      <vt:lpstr>Smarta KONTOR</vt:lpstr>
      <vt:lpstr>PowerPoint Presentation</vt:lpstr>
      <vt:lpstr>PowerPoint Presentation</vt:lpstr>
      <vt:lpstr>PowerPoint Presentation</vt:lpstr>
      <vt:lpstr>Här finns ochno</vt:lpstr>
      <vt:lpstr>Teknisk beskri</vt:lpstr>
      <vt:lpstr>Ochno power conference</vt:lpstr>
      <vt:lpstr>videokonferens</vt:lpstr>
      <vt:lpstr>Integration fast system </vt:lpstr>
      <vt:lpstr>Integration fast system </vt:lpstr>
      <vt:lpstr>Det Bästa av alla världar</vt:lpstr>
      <vt:lpstr>PowerPoint Presentation</vt:lpstr>
      <vt:lpstr>OCHNO POWER CONFERENCE</vt:lpstr>
      <vt:lpstr>OCHNO multi sensor</vt:lpstr>
      <vt:lpstr>OCHNO desktop motion sensor</vt:lpstr>
      <vt:lpstr>OCHNO aluminium USB-C UTTAG</vt:lpstr>
      <vt:lpstr>ADAPTRAR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Olof Ermis</dc:creator>
  <cp:lastModifiedBy>Olof Ermis</cp:lastModifiedBy>
  <cp:revision>12</cp:revision>
  <cp:lastPrinted>2018-10-08T12:48:31Z</cp:lastPrinted>
  <dcterms:modified xsi:type="dcterms:W3CDTF">2020-06-24T21:12:42Z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0x01010016EA31B6093F484E9EAA538223288983</vt:lpwstr>
  </property>
</Properties>
</file>